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9"/>
  </p:notesMasterIdLst>
  <p:handoutMasterIdLst>
    <p:handoutMasterId r:id="rId80"/>
  </p:handoutMasterIdLst>
  <p:sldIdLst>
    <p:sldId id="256" r:id="rId2"/>
    <p:sldId id="317" r:id="rId3"/>
    <p:sldId id="350" r:id="rId4"/>
    <p:sldId id="360" r:id="rId5"/>
    <p:sldId id="353" r:id="rId6"/>
    <p:sldId id="352" r:id="rId7"/>
    <p:sldId id="376" r:id="rId8"/>
    <p:sldId id="377" r:id="rId9"/>
    <p:sldId id="311" r:id="rId10"/>
    <p:sldId id="313" r:id="rId11"/>
    <p:sldId id="312" r:id="rId12"/>
    <p:sldId id="314" r:id="rId13"/>
    <p:sldId id="371" r:id="rId14"/>
    <p:sldId id="362" r:id="rId15"/>
    <p:sldId id="372" r:id="rId16"/>
    <p:sldId id="318" r:id="rId17"/>
    <p:sldId id="319" r:id="rId18"/>
    <p:sldId id="320" r:id="rId19"/>
    <p:sldId id="381" r:id="rId20"/>
    <p:sldId id="349" r:id="rId21"/>
    <p:sldId id="315" r:id="rId22"/>
    <p:sldId id="378" r:id="rId23"/>
    <p:sldId id="379" r:id="rId24"/>
    <p:sldId id="380" r:id="rId25"/>
    <p:sldId id="258" r:id="rId26"/>
    <p:sldId id="316" r:id="rId27"/>
    <p:sldId id="348" r:id="rId28"/>
    <p:sldId id="351" r:id="rId29"/>
    <p:sldId id="354" r:id="rId30"/>
    <p:sldId id="358" r:id="rId31"/>
    <p:sldId id="260" r:id="rId32"/>
    <p:sldId id="305" r:id="rId33"/>
    <p:sldId id="321" r:id="rId34"/>
    <p:sldId id="322" r:id="rId35"/>
    <p:sldId id="323" r:id="rId36"/>
    <p:sldId id="324" r:id="rId37"/>
    <p:sldId id="306" r:id="rId38"/>
    <p:sldId id="266" r:id="rId39"/>
    <p:sldId id="374" r:id="rId40"/>
    <p:sldId id="299" r:id="rId41"/>
    <p:sldId id="267" r:id="rId42"/>
    <p:sldId id="367" r:id="rId43"/>
    <p:sldId id="286" r:id="rId44"/>
    <p:sldId id="307" r:id="rId45"/>
    <p:sldId id="308" r:id="rId46"/>
    <p:sldId id="309" r:id="rId47"/>
    <p:sldId id="291" r:id="rId48"/>
    <p:sldId id="292" r:id="rId49"/>
    <p:sldId id="293" r:id="rId50"/>
    <p:sldId id="373" r:id="rId51"/>
    <p:sldId id="304" r:id="rId52"/>
    <p:sldId id="338" r:id="rId53"/>
    <p:sldId id="325" r:id="rId54"/>
    <p:sldId id="327" r:id="rId55"/>
    <p:sldId id="369" r:id="rId56"/>
    <p:sldId id="375" r:id="rId57"/>
    <p:sldId id="328" r:id="rId58"/>
    <p:sldId id="329" r:id="rId59"/>
    <p:sldId id="357" r:id="rId60"/>
    <p:sldId id="365" r:id="rId61"/>
    <p:sldId id="342" r:id="rId62"/>
    <p:sldId id="333" r:id="rId63"/>
    <p:sldId id="335" r:id="rId64"/>
    <p:sldId id="337" r:id="rId65"/>
    <p:sldId id="334" r:id="rId66"/>
    <p:sldId id="339" r:id="rId67"/>
    <p:sldId id="340" r:id="rId68"/>
    <p:sldId id="341" r:id="rId69"/>
    <p:sldId id="343" r:id="rId70"/>
    <p:sldId id="344" r:id="rId71"/>
    <p:sldId id="345" r:id="rId72"/>
    <p:sldId id="346" r:id="rId73"/>
    <p:sldId id="303" r:id="rId74"/>
    <p:sldId id="270" r:id="rId75"/>
    <p:sldId id="364" r:id="rId76"/>
    <p:sldId id="370" r:id="rId77"/>
    <p:sldId id="363" r:id="rId78"/>
  </p:sldIdLst>
  <p:sldSz cx="9144000" cy="6858000" type="overhead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666633"/>
    <a:srgbClr val="336600"/>
    <a:srgbClr val="614020"/>
    <a:srgbClr val="523E30"/>
    <a:srgbClr val="0000FF"/>
    <a:srgbClr val="99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7778" autoAdjust="0"/>
  </p:normalViewPr>
  <p:slideViewPr>
    <p:cSldViewPr>
      <p:cViewPr varScale="1">
        <p:scale>
          <a:sx n="84" d="100"/>
          <a:sy n="84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3.xml"/><Relationship Id="rId18" Type="http://schemas.openxmlformats.org/officeDocument/2006/relationships/slide" Target="slides/slide32.xml"/><Relationship Id="rId26" Type="http://schemas.openxmlformats.org/officeDocument/2006/relationships/slide" Target="slides/slide45.xml"/><Relationship Id="rId39" Type="http://schemas.openxmlformats.org/officeDocument/2006/relationships/slide" Target="slides/slide71.xml"/><Relationship Id="rId3" Type="http://schemas.openxmlformats.org/officeDocument/2006/relationships/slide" Target="slides/slide10.xml"/><Relationship Id="rId21" Type="http://schemas.openxmlformats.org/officeDocument/2006/relationships/slide" Target="slides/slide35.xml"/><Relationship Id="rId34" Type="http://schemas.openxmlformats.org/officeDocument/2006/relationships/slide" Target="slides/slide63.xml"/><Relationship Id="rId7" Type="http://schemas.openxmlformats.org/officeDocument/2006/relationships/slide" Target="slides/slide17.xml"/><Relationship Id="rId12" Type="http://schemas.openxmlformats.org/officeDocument/2006/relationships/slide" Target="slides/slide22.xml"/><Relationship Id="rId17" Type="http://schemas.openxmlformats.org/officeDocument/2006/relationships/slide" Target="slides/slide31.xml"/><Relationship Id="rId25" Type="http://schemas.openxmlformats.org/officeDocument/2006/relationships/slide" Target="slides/slide44.xml"/><Relationship Id="rId33" Type="http://schemas.openxmlformats.org/officeDocument/2006/relationships/slide" Target="slides/slide62.xml"/><Relationship Id="rId38" Type="http://schemas.openxmlformats.org/officeDocument/2006/relationships/slide" Target="slides/slide70.xml"/><Relationship Id="rId2" Type="http://schemas.openxmlformats.org/officeDocument/2006/relationships/slide" Target="slides/slide9.xml"/><Relationship Id="rId16" Type="http://schemas.openxmlformats.org/officeDocument/2006/relationships/slide" Target="slides/slide27.xml"/><Relationship Id="rId20" Type="http://schemas.openxmlformats.org/officeDocument/2006/relationships/slide" Target="slides/slide34.xml"/><Relationship Id="rId29" Type="http://schemas.openxmlformats.org/officeDocument/2006/relationships/slide" Target="slides/slide53.xml"/><Relationship Id="rId41" Type="http://schemas.openxmlformats.org/officeDocument/2006/relationships/slide" Target="slides/slide77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21.xml"/><Relationship Id="rId24" Type="http://schemas.openxmlformats.org/officeDocument/2006/relationships/slide" Target="slides/slide43.xml"/><Relationship Id="rId32" Type="http://schemas.openxmlformats.org/officeDocument/2006/relationships/slide" Target="slides/slide58.xml"/><Relationship Id="rId37" Type="http://schemas.openxmlformats.org/officeDocument/2006/relationships/slide" Target="slides/slide68.xml"/><Relationship Id="rId40" Type="http://schemas.openxmlformats.org/officeDocument/2006/relationships/slide" Target="slides/slide72.xml"/><Relationship Id="rId5" Type="http://schemas.openxmlformats.org/officeDocument/2006/relationships/slide" Target="slides/slide12.xml"/><Relationship Id="rId15" Type="http://schemas.openxmlformats.org/officeDocument/2006/relationships/slide" Target="slides/slide26.xml"/><Relationship Id="rId23" Type="http://schemas.openxmlformats.org/officeDocument/2006/relationships/slide" Target="slides/slide37.xml"/><Relationship Id="rId28" Type="http://schemas.openxmlformats.org/officeDocument/2006/relationships/slide" Target="slides/slide51.xml"/><Relationship Id="rId36" Type="http://schemas.openxmlformats.org/officeDocument/2006/relationships/slide" Target="slides/slide67.xml"/><Relationship Id="rId10" Type="http://schemas.openxmlformats.org/officeDocument/2006/relationships/slide" Target="slides/slide20.xml"/><Relationship Id="rId19" Type="http://schemas.openxmlformats.org/officeDocument/2006/relationships/slide" Target="slides/slide33.xml"/><Relationship Id="rId31" Type="http://schemas.openxmlformats.org/officeDocument/2006/relationships/slide" Target="slides/slide57.xml"/><Relationship Id="rId4" Type="http://schemas.openxmlformats.org/officeDocument/2006/relationships/slide" Target="slides/slide11.xml"/><Relationship Id="rId9" Type="http://schemas.openxmlformats.org/officeDocument/2006/relationships/slide" Target="slides/slide19.xml"/><Relationship Id="rId14" Type="http://schemas.openxmlformats.org/officeDocument/2006/relationships/slide" Target="slides/slide24.xml"/><Relationship Id="rId22" Type="http://schemas.openxmlformats.org/officeDocument/2006/relationships/slide" Target="slides/slide36.xml"/><Relationship Id="rId27" Type="http://schemas.openxmlformats.org/officeDocument/2006/relationships/slide" Target="slides/slide46.xml"/><Relationship Id="rId30" Type="http://schemas.openxmlformats.org/officeDocument/2006/relationships/slide" Target="slides/slide54.xml"/><Relationship Id="rId35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0"/>
            <a:ext cx="2938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2938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NWCA Optimal Calculator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818563"/>
            <a:ext cx="2938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1DDA5C6D-7421-4055-97CD-E3E04514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42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52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0487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2938462" cy="452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6800" y="67786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46588"/>
            <a:ext cx="5048250" cy="41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2938463" cy="452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 defTabSz="90487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818563"/>
            <a:ext cx="2938462" cy="452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imes New Roman" panose="02020603050405020304" pitchFamily="18" charset="0"/>
              </a:defRPr>
            </a:lvl1pPr>
          </a:lstStyle>
          <a:p>
            <a:fld id="{896B58F2-6FDC-4E7A-B0CB-F6497A883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988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A0B8CA-19DA-46CD-9477-5F180E2C5B62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mtClean="0"/>
              <a:t>As a Master Assessor your responsibilities are to: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mtClean="0"/>
              <a:t>a. Teach general assessors within and outside your organization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40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mtClean="0"/>
              <a:t>b. Change original assessment numbers due to an error for themselves OR a General Assessor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40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mtClean="0"/>
              <a:t>c. Assess all athletes if they fail a hydration test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mtClean="0"/>
              <a:t>d. All the above</a:t>
            </a:r>
            <a:endParaRPr lang="en-US" altLang="en-US" u="sng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320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B2306B-E822-4EBC-BC59-917A63AC9E41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 For a General Assessor to be able to recertify they must be able to: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Perform a complete skin fold assessment 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Numbers are within a mm of Master Assessor’s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Have 3 tries to obtain proper numbers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 the above</a:t>
            </a:r>
          </a:p>
          <a:p>
            <a:pPr marL="1152525" lvl="2" indent="-22860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3818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31985D-8A7F-4A74-91E6-AD15E1340BA0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True or False</a:t>
            </a:r>
          </a:p>
          <a:p>
            <a:endParaRPr lang="en-US" altLang="en-US" smtClean="0"/>
          </a:p>
          <a:p>
            <a:r>
              <a:rPr lang="en-US" altLang="en-US" smtClean="0"/>
              <a:t>A 1lb weight allowance is permitted for clothing when assessing a wrestler</a:t>
            </a:r>
          </a:p>
        </p:txBody>
      </p:sp>
    </p:spTree>
    <p:extLst>
      <p:ext uri="{BB962C8B-B14F-4D97-AF65-F5344CB8AC3E}">
        <p14:creationId xmlns:p14="http://schemas.microsoft.com/office/powerpoint/2010/main" val="2973515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31985D-8A7F-4A74-91E6-AD15E1340BA0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True or False</a:t>
            </a:r>
          </a:p>
          <a:p>
            <a:endParaRPr lang="en-US" altLang="en-US" smtClean="0"/>
          </a:p>
          <a:p>
            <a:r>
              <a:rPr lang="en-US" altLang="en-US" smtClean="0"/>
              <a:t>A 1lb weight allowance is permitted for clothing when assessing a wrestler</a:t>
            </a:r>
          </a:p>
        </p:txBody>
      </p:sp>
    </p:spTree>
    <p:extLst>
      <p:ext uri="{BB962C8B-B14F-4D97-AF65-F5344CB8AC3E}">
        <p14:creationId xmlns:p14="http://schemas.microsoft.com/office/powerpoint/2010/main" val="2438618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66062B-D343-4405-A18F-F96A4AD509B4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True or False:  It is required to used a digital weight scale for testing.</a:t>
            </a:r>
          </a:p>
        </p:txBody>
      </p:sp>
    </p:spTree>
    <p:extLst>
      <p:ext uri="{BB962C8B-B14F-4D97-AF65-F5344CB8AC3E}">
        <p14:creationId xmlns:p14="http://schemas.microsoft.com/office/powerpoint/2010/main" val="1984716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126528-5FB9-4C4F-BD48-C135B93DEA19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For an athlete to appeal they need all EXCEPT;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No paper work, just show up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Parent permission form completed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Original individual profile form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Original assessor’s name and contact number</a:t>
            </a:r>
          </a:p>
        </p:txBody>
      </p:sp>
    </p:spTree>
    <p:extLst>
      <p:ext uri="{BB962C8B-B14F-4D97-AF65-F5344CB8AC3E}">
        <p14:creationId xmlns:p14="http://schemas.microsoft.com/office/powerpoint/2010/main" val="1646403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7EF00-103B-46EA-8131-0BBCA6DC7406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When should you record a failed hydration test?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72 hrs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48 hrs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Same day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No recording is necessary </a:t>
            </a:r>
          </a:p>
          <a:p>
            <a:pPr marL="228600" indent="-228600">
              <a:buFontTx/>
              <a:buAutoNum type="alphaL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3154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24291-7C92-4E2D-B205-4CD0787F7E3D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Hydration status assessment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Athlete provides urine sample for evaluation prior to washing hands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Only 1-3 wrestlers are to be in testing area at one time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Urine temperature should be warm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Can use a reagent strip of choice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 the above</a:t>
            </a:r>
          </a:p>
          <a:p>
            <a:pPr marL="228600" indent="-228600">
              <a:buFontTx/>
              <a:buAutoNum type="alphaLcPeriod"/>
            </a:pPr>
            <a:endParaRPr lang="en-US" altLang="en-US" smtClean="0"/>
          </a:p>
          <a:p>
            <a:pPr marL="228600" indent="-228600">
              <a:buFontTx/>
              <a:buAutoNum type="alphaL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5761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199784-19EA-4763-AFA2-04495299D391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True or False   Only have 1-3 wrestlers being assessed for hydration at one time.  </a:t>
            </a:r>
          </a:p>
        </p:txBody>
      </p:sp>
    </p:spTree>
    <p:extLst>
      <p:ext uri="{BB962C8B-B14F-4D97-AF65-F5344CB8AC3E}">
        <p14:creationId xmlns:p14="http://schemas.microsoft.com/office/powerpoint/2010/main" val="385665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Each Assessor will be provided an ID and password via email from the OHSAA upon completion and registration of your training course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Do not share this with anyone!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1200" dirty="0" smtClean="0"/>
              <a:t>Do not use another person’s ID at any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B58F2-6FDC-4E7A-B0CB-F6497A88397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08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332EA0-A261-4835-B6B9-34FACDA3ABBF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Skinfold protocols</a:t>
            </a:r>
          </a:p>
          <a:p>
            <a:r>
              <a:rPr lang="en-US" altLang="en-US" dirty="0" smtClean="0"/>
              <a:t>a. Males: triceps, subscapular and abdomen are measured </a:t>
            </a:r>
          </a:p>
          <a:p>
            <a:r>
              <a:rPr lang="en-US" altLang="en-US" dirty="0" smtClean="0"/>
              <a:t>b. Continue to measure each site until you get three numbers within a mm</a:t>
            </a:r>
          </a:p>
          <a:p>
            <a:r>
              <a:rPr lang="en-US" altLang="en-US" dirty="0" smtClean="0"/>
              <a:t>c. Females: triceps and subscapular are measured</a:t>
            </a:r>
          </a:p>
          <a:p>
            <a:r>
              <a:rPr lang="en-US" altLang="en-US" dirty="0" smtClean="0"/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52637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9FF865-1EFF-423B-AEED-4C74DED30518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To become a Master Assessor all are true except:</a:t>
            </a:r>
          </a:p>
          <a:p>
            <a:endParaRPr lang="en-US" altLang="en-US" smtClean="0"/>
          </a:p>
          <a:p>
            <a:r>
              <a:rPr lang="en-US" altLang="en-US" smtClean="0"/>
              <a:t>a. Must receive permission from the OHSAA director </a:t>
            </a:r>
          </a:p>
          <a:p>
            <a:endParaRPr lang="en-US" altLang="en-US" sz="400" smtClean="0"/>
          </a:p>
          <a:p>
            <a:r>
              <a:rPr lang="en-US" altLang="en-US" smtClean="0"/>
              <a:t>b. Once approved you can start immediately</a:t>
            </a:r>
          </a:p>
          <a:p>
            <a:endParaRPr lang="en-US" altLang="en-US" sz="400" smtClean="0"/>
          </a:p>
          <a:p>
            <a:r>
              <a:rPr lang="en-US" altLang="en-US" smtClean="0"/>
              <a:t>c. Must meet guidelines and provide all responsibilities of a Master Assessor</a:t>
            </a:r>
          </a:p>
          <a:p>
            <a:endParaRPr lang="en-US" altLang="en-US" sz="400" smtClean="0"/>
          </a:p>
          <a:p>
            <a:r>
              <a:rPr lang="en-US" altLang="en-US" smtClean="0"/>
              <a:t>d. Must be properly trained by a person the OHSAA designates before Active Status is granted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8050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9FF102-16E7-4C80-AF0F-D15E3237FC67}" type="slidenum">
              <a:rPr lang="en-US" altLang="en-US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When inputting data you have_______if passed hydration testing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24hrs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48hrs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72hrs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No of the above</a:t>
            </a:r>
          </a:p>
        </p:txBody>
      </p:sp>
    </p:spTree>
    <p:extLst>
      <p:ext uri="{BB962C8B-B14F-4D97-AF65-F5344CB8AC3E}">
        <p14:creationId xmlns:p14="http://schemas.microsoft.com/office/powerpoint/2010/main" val="1276337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F7EAEC-8019-4EA0-8EA5-481B3FE2698E}" type="slidenum">
              <a:rPr lang="en-US" altLang="en-US"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Inputting data 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You can change errors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You can change other assessor’s numbers if a General Assessor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You can do an appeal if a General Assessor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You can enter a failed hydration test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 and D</a:t>
            </a:r>
          </a:p>
        </p:txBody>
      </p:sp>
    </p:spTree>
    <p:extLst>
      <p:ext uri="{BB962C8B-B14F-4D97-AF65-F5344CB8AC3E}">
        <p14:creationId xmlns:p14="http://schemas.microsoft.com/office/powerpoint/2010/main" val="1891933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AB5850-6DCB-4B91-9C14-83484C0F5C81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 Record Keeping</a:t>
            </a:r>
          </a:p>
          <a:p>
            <a:r>
              <a:rPr lang="en-US" altLang="en-US" smtClean="0"/>
              <a:t>a. Keep forms for 1 year</a:t>
            </a:r>
          </a:p>
          <a:p>
            <a:r>
              <a:rPr lang="en-US" altLang="en-US" smtClean="0"/>
              <a:t>b. Keep parent permission form with individual profile form</a:t>
            </a:r>
          </a:p>
          <a:p>
            <a:r>
              <a:rPr lang="en-US" altLang="en-US" smtClean="0"/>
              <a:t>c. Athlete needs original profile form for a failed hydration test or appeal with assessors name and phone number</a:t>
            </a:r>
          </a:p>
          <a:p>
            <a:r>
              <a:rPr lang="en-US" altLang="en-US" smtClean="0"/>
              <a:t>d. All the above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5036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CC85F2-E1AE-4486-845F-91F40817E6F3}" type="slidenum">
              <a:rPr lang="en-US" altLang="en-US">
                <a:latin typeface="Times New Roman" panose="02020603050405020304" pitchFamily="18" charset="0"/>
              </a:rPr>
              <a:pPr/>
              <a:t>63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True or False</a:t>
            </a:r>
          </a:p>
          <a:p>
            <a:endParaRPr lang="en-US" altLang="en-US" smtClean="0"/>
          </a:p>
          <a:p>
            <a:r>
              <a:rPr lang="en-US" altLang="en-US" smtClean="0"/>
              <a:t>The athlete can lose 2% body weight a week from original alpha date</a:t>
            </a:r>
          </a:p>
        </p:txBody>
      </p:sp>
    </p:spTree>
    <p:extLst>
      <p:ext uri="{BB962C8B-B14F-4D97-AF65-F5344CB8AC3E}">
        <p14:creationId xmlns:p14="http://schemas.microsoft.com/office/powerpoint/2010/main" val="2383129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1EF1AA-AE52-42CA-8876-CD78174AF052}" type="slidenum">
              <a:rPr lang="en-US" altLang="en-US">
                <a:latin typeface="Times New Roman" panose="02020603050405020304" pitchFamily="18" charset="0"/>
              </a:rPr>
              <a:pPr/>
              <a:t>65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How can an athlete appeal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Bod Pod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Hydrostatic weighing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Skinfold via Master Assessor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 the above</a:t>
            </a:r>
          </a:p>
        </p:txBody>
      </p:sp>
    </p:spTree>
    <p:extLst>
      <p:ext uri="{BB962C8B-B14F-4D97-AF65-F5344CB8AC3E}">
        <p14:creationId xmlns:p14="http://schemas.microsoft.com/office/powerpoint/2010/main" val="8359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244C19-1625-47B7-8BE3-74A9F7A73FAD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As a General Assessor you can NOT:</a:t>
            </a:r>
          </a:p>
          <a:p>
            <a:pPr marL="228600" indent="-228600"/>
            <a:endParaRPr lang="en-US" altLang="en-US" smtClean="0"/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Retest your own athlete if they failed hydration test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Instruct others to become a General Assessor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Change another Assessor’s numbers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Do an appeal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 of the above</a:t>
            </a:r>
          </a:p>
          <a:p>
            <a:pPr marL="228600" indent="-228600">
              <a:buFontTx/>
              <a:buAutoNum type="alphaL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563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244C19-1625-47B7-8BE3-74A9F7A73FAD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As a General Assessor you can NOT:</a:t>
            </a:r>
          </a:p>
          <a:p>
            <a:pPr marL="228600" indent="-228600"/>
            <a:endParaRPr lang="en-US" altLang="en-US" smtClean="0"/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Retest your own athlete if they failed hydration test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Instruct others to become a General Assessor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Change another Assessor’s numbers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Do an appeal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 of the above</a:t>
            </a:r>
          </a:p>
          <a:p>
            <a:pPr marL="228600" indent="-228600">
              <a:buFontTx/>
              <a:buAutoNum type="alphaL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146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244C19-1625-47B7-8BE3-74A9F7A73FAD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As a General Assessor you can NOT:</a:t>
            </a:r>
          </a:p>
          <a:p>
            <a:pPr marL="228600" indent="-228600"/>
            <a:endParaRPr lang="en-US" altLang="en-US" smtClean="0"/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Retest your own athlete if they failed hydration test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Instruct others to become a General Assessor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Change another Assessor’s numbers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Do an appeal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 of the above</a:t>
            </a:r>
          </a:p>
          <a:p>
            <a:pPr marL="228600" indent="-228600">
              <a:buFontTx/>
              <a:buAutoNum type="alphaL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0293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92ED40-F984-4CE0-A3A9-08B22E275415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As a Master Assessor you can do all BUT: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Charge a designated fee for training general assessors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Allow chiropractor’s as an eligible person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Require them to bring skin fold calipers, calibration block and wear appropriate clothing for general assessor training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Allow coaches who are involved in wrestling to be a general assessor</a:t>
            </a:r>
          </a:p>
          <a:p>
            <a:pPr marL="228600" indent="-228600">
              <a:buFontTx/>
              <a:buAutoNum type="alphaLcPeriod"/>
            </a:pPr>
            <a:endParaRPr lang="en-US" altLang="en-US" smtClean="0"/>
          </a:p>
          <a:p>
            <a:pPr marL="228600" indent="-228600"/>
            <a:r>
              <a:rPr lang="en-US" altLang="en-US" smtClean="0"/>
              <a:t>True or False:  Oct 15 of each school year is the cut off date to become a new or recertified Assessor</a:t>
            </a:r>
          </a:p>
          <a:p>
            <a:pPr marL="228600" indent="-228600">
              <a:buFontTx/>
              <a:buAutoNum type="alphaL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224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210F50-243D-47D9-850D-71B178E581F8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To be eligible for the next year you must do all EXCEPT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Have current contact information on file with OHSAA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Successfully assessed wrestlers the previous year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Compete a quiz or review if OHSAA requests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Allow a year or more to lapse on assessing athletes</a:t>
            </a:r>
          </a:p>
          <a:p>
            <a:pPr marL="228600" indent="-228600">
              <a:buFontTx/>
              <a:buAutoNum type="alphaL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874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210F50-243D-47D9-850D-71B178E581F8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To be eligible for the next year you must do all EXCEPT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Have current contact information on file with OHSAA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Successfully assessed wrestlers the previous year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Compete a quiz or review if OHSAA requests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Allow a year or more to lapse on assessing athletes</a:t>
            </a:r>
          </a:p>
          <a:p>
            <a:pPr marL="228600" indent="-228600">
              <a:buFontTx/>
              <a:buAutoNum type="alphaL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8743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B2306B-E822-4EBC-BC59-917A63AC9E41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 For a General Assessor to be able to recertify they must be able to: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Perform a complete skin fold assessment 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Numbers are within a mm of Master Assessor’s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Have 3 tries to obtain proper numbers</a:t>
            </a:r>
          </a:p>
          <a:p>
            <a:pPr marL="228600" indent="-228600">
              <a:buFontTx/>
              <a:buAutoNum type="alphaLcPeriod"/>
            </a:pPr>
            <a:r>
              <a:rPr lang="en-US" altLang="en-US" smtClean="0"/>
              <a:t>All the above</a:t>
            </a:r>
          </a:p>
          <a:p>
            <a:pPr marL="1152525" lvl="2" indent="-22860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381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9575F-37AF-4B60-B9BD-9FE7C47AF1FD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55A1-65EF-42C3-9AEA-A31C841BD6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192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40693-0CFA-4A4B-A037-22F6A9C6E0A1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845F-6EE5-4345-B000-4EF7D48A39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96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399B3-BC96-4624-9F14-69D0B6AAA469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845F-6EE5-4345-B000-4EF7D48A393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10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ED5DB-2DF6-4383-A8B8-90FD95FB4E02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845F-6EE5-4345-B000-4EF7D48A39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0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D192F-75F8-43F4-9A92-7A8C874799F4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845F-6EE5-4345-B000-4EF7D48A393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02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E0091-D131-4267-8ED8-DBAE34FDEF3A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845F-6EE5-4345-B000-4EF7D48A39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97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4C5E0-E547-4FE9-95C6-620B1121F428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CC5-DDD0-4BEC-B839-035444F0CA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49732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22EBD-0947-4185-B165-634BB632C3E2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A56C-7892-4CD0-9110-1796672F03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45444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CE0F6-9948-49C4-8B76-0FC63A099FFE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9C64-A24B-41B3-A224-5761979D0C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97446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F78E1-6FC3-4606-BDA5-034BED54B710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C8B7-220A-4BB5-92DC-E2640EA7F9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3249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A3A4C-BF9D-469F-9CA6-54E8B1587E1F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65DE-1F49-4B27-A19B-EFD9F5B965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9348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B50F0-776A-4905-8EF5-21765797CA0A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A73F-A9B8-4AC8-AA36-60E61FD2E3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1418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7075B-5B01-46D3-BBAF-37A4A0A71678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5B21-7E70-4A4F-8DF6-3C889C0F83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31511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4C40D-5D29-4FC8-ADC7-C48E4CA8E19B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6C39-CA1A-4C54-8178-F98BAD87E8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4572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FA6CB-DDD0-4E37-8973-7460BDBC4D4D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184E-CF9B-4407-8A7C-2B7F132AB7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8932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03B32-B5BB-4F00-B8FC-A013822E6078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84B0-07A3-45A4-B386-C555B4EA4C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47468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1DAF41-B990-4743-AD3C-611FDF12F674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21845F-6EE5-4345-B000-4EF7D48A39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9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ckwrestl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PhE_HQGsKk&amp;feature=youtu.b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OaGLHPffuI&amp;feature=youtu.b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33443" y="3200400"/>
            <a:ext cx="6781800" cy="2971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smtClean="0"/>
              <a:t>Ohio High School Athletic Association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8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smtClean="0"/>
              <a:t>Wrestling Weight Management Program</a:t>
            </a:r>
            <a:br>
              <a:rPr lang="en-US" altLang="en-US" sz="2800" b="1" dirty="0" smtClean="0"/>
            </a:br>
            <a:endParaRPr lang="en-US" altLang="en-US" sz="28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smtClean="0"/>
              <a:t>Training for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smtClean="0"/>
              <a:t>OHSAA-Certified General Assessors 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2047886" cy="2200258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10550" cy="914400"/>
          </a:xfrm>
        </p:spPr>
        <p:txBody>
          <a:bodyPr/>
          <a:lstStyle/>
          <a:p>
            <a:pPr eaLnBrk="1" hangingPunct="1"/>
            <a:r>
              <a:rPr lang="en-US" altLang="en-US" sz="3800" dirty="0" smtClean="0">
                <a:solidFill>
                  <a:schemeClr val="tx1"/>
                </a:solidFill>
              </a:rPr>
              <a:t>Requirements of a General Assessor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077200" cy="4898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 training fee will be assessed to each General Assessor candidate to attend the training program. </a:t>
            </a:r>
            <a:endParaRPr lang="en-US" altLang="en-US" sz="2800" b="1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$35 each, payable to Master Assessor for 3 or more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$50 each, payable to Master Assessor for 2 individuals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$100 for an individual training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Assessors will receive access to TrackWrestling upon completion of training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The end date for the New Assessor Training Period is variable from year to year, but will typically end between October 15 and November 1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286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Medical Professionals Eligible to </a:t>
            </a:r>
            <a:r>
              <a:rPr lang="en-US" altLang="en-US" dirty="0" smtClean="0">
                <a:solidFill>
                  <a:schemeClr val="tx1"/>
                </a:solidFill>
              </a:rPr>
              <a:t>Become General Assessor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9248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Physicians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Chiropractor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Registered Nurses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Licensed Practical Nurses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Licensed Athletic Trainers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Licensed Physical Therapists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Registered/Licensed Dietitians and Nutritionist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Exercise Physiologists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BOD POD site personnel—approved by OHSAA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 General Assessor status unless noted</a:t>
            </a:r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347713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Re-Certification</a:t>
            </a:r>
            <a:endParaRPr lang="en-US" altLang="en-US" sz="4400" b="1" dirty="0" smtClean="0">
              <a:solidFill>
                <a:srgbClr val="000000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All Assessors who have been certified the previous wrestling season and wish to recertify must: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Report any new email address and contact information to: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Tyler Brooks at tbrooks@ohsaa.org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Within 30 days of new information 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Failure to notify a change in contact information may forfeit General Assessor status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Successfully Assess Wrestlers the previous  year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If surpassed a year without assessing you will be considered a NEW General Assessor and need to be retrained</a:t>
            </a:r>
          </a:p>
        </p:txBody>
      </p:sp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347713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Re-Certification</a:t>
            </a:r>
            <a:endParaRPr lang="en-US" altLang="en-US" sz="4400" b="1" dirty="0" smtClean="0">
              <a:solidFill>
                <a:srgbClr val="000000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Complete a quiz or review pending on method OHSAA designs.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Annually or Biannually, pending OHSAA designation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Must be completed on timeline as prescribed by the OHSAA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Email will be method of correspondence. 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Pay a recertification fee of $10 or less to OHSAA (as requested)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Repeat the course after a lapse of certification (more than 1 year) or if the OHSAA determines the need based on declining performance.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Oct 15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of each calendar year is end date to recertify (subject to change)</a:t>
            </a:r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6726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dirty="0" smtClean="0">
                <a:solidFill>
                  <a:schemeClr val="tx1"/>
                </a:solidFill>
              </a:rPr>
              <a:t>Re-Certification of General Assessor Status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We recommend pairing up with an Assessor and practice skinfold techniques prior to assessing in the upcoming school year.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Compare skinfold numbers obtained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Goal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dirty="0" smtClean="0"/>
              <a:t>Skinfold numbers average within a mm of each other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dirty="0" smtClean="0"/>
              <a:t>Continue until both assessors skinfold numbers average within these guidelines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en-US" sz="600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dirty="0" smtClean="0">
                <a:solidFill>
                  <a:schemeClr val="tx1"/>
                </a:solidFill>
              </a:rPr>
              <a:t>When Required by OHSAA:</a:t>
            </a:r>
            <a:br>
              <a:rPr lang="en-US" altLang="en-US" sz="3800" dirty="0" smtClean="0">
                <a:solidFill>
                  <a:schemeClr val="tx1"/>
                </a:solidFill>
              </a:rPr>
            </a:br>
            <a:r>
              <a:rPr lang="en-US" altLang="en-US" sz="3800" dirty="0" smtClean="0">
                <a:solidFill>
                  <a:schemeClr val="tx1"/>
                </a:solidFill>
              </a:rPr>
              <a:t>Re-Certification of General Assessor Status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7848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On site - one hour review of wrestling assessor protocols and new guidelines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Bring Lange skinfold calipers and calibration block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Wear appropriate clothes for skinfold testing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Perform a complete skinfold assessment and it will be compared to the Master Assessor’s measurements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Master Assessor will demonstrate skinfold techniques to the group prior to actual testing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Individual coaching can be obtained upon request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You will not be qualified to be recertified until numbers are within 1 mm of Master Assessor’s.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You have 3 tries before you have to sign up for another assessor training.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You can sign up for one more assessor training course to re-certify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If failure to pass, you will have to wait until the next year to re-test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8991600" cy="2895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6000" dirty="0" smtClean="0">
                <a:solidFill>
                  <a:schemeClr val="tx1"/>
                </a:solidFill>
              </a:rPr>
              <a:t>Testing Procedures</a:t>
            </a:r>
            <a:endParaRPr lang="en-US" altLang="en-US" sz="60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553200" cy="132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Preparing Athletes for the Test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These instructions should be given to the athletes to be tested in order to maximize the chances of a successful test result.</a:t>
            </a:r>
          </a:p>
          <a:p>
            <a:pPr eaLnBrk="1" hangingPunct="1"/>
            <a:endParaRPr lang="en-US" altLang="en-US" sz="2000" dirty="0"/>
          </a:p>
          <a:p>
            <a:r>
              <a:rPr lang="en-US" altLang="en-US" sz="2000" dirty="0" smtClean="0"/>
              <a:t>No vigorous activity the evening before or the morning of the test.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Avoid caffeinated beverages on the day before and day of testing.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On the day of testing, drink 500 ml (17 oz.) of fluid.  (A sports drink is an excellent choice.)</a:t>
            </a:r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9342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Preparing Athletes for the Test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 smtClean="0"/>
              <a:t>Drink 2-4 cups of water in the 1-2 hour period immediately preceding the test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3200" dirty="0" smtClean="0"/>
          </a:p>
          <a:p>
            <a:pPr>
              <a:lnSpc>
                <a:spcPct val="80000"/>
              </a:lnSpc>
            </a:pPr>
            <a:r>
              <a:rPr lang="en-US" altLang="en-US" sz="3200" dirty="0" smtClean="0"/>
              <a:t>Be awake 3 hours prior to testing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3200" dirty="0" smtClean="0"/>
          </a:p>
          <a:p>
            <a:pPr>
              <a:lnSpc>
                <a:spcPct val="80000"/>
              </a:lnSpc>
            </a:pPr>
            <a:r>
              <a:rPr lang="en-US" altLang="en-US" sz="3200" dirty="0" smtClean="0"/>
              <a:t>Do not eat anything 2 hours prior to testing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3200" dirty="0" smtClean="0"/>
          </a:p>
          <a:p>
            <a:pPr>
              <a:lnSpc>
                <a:spcPct val="80000"/>
              </a:lnSpc>
            </a:pPr>
            <a:r>
              <a:rPr lang="en-US" altLang="en-US" sz="3200" dirty="0" smtClean="0"/>
              <a:t>Avoid vitamin or mineral supplements 2 days before and the day of testing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3200" dirty="0" smtClean="0"/>
          </a:p>
          <a:p>
            <a:pPr>
              <a:lnSpc>
                <a:spcPct val="80000"/>
              </a:lnSpc>
            </a:pPr>
            <a:r>
              <a:rPr lang="en-US" altLang="en-US" sz="3200" dirty="0" smtClean="0"/>
              <a:t>Appropriate Attire During The Assessment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Hydration: athletic clothing (shorts, t-shirts, etc.) is acceptable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 smtClean="0"/>
              <a:t>Weighing the Athlete: We shall use the same requirements that the NFHS uses for weigh-ins” ”Any </a:t>
            </a:r>
            <a:r>
              <a:rPr lang="en-US" altLang="en-US" sz="2000" dirty="0"/>
              <a:t>contestant shall weigh in wearing a suitable undergarment that completely </a:t>
            </a:r>
            <a:r>
              <a:rPr lang="en-US" altLang="en-US" sz="2000" dirty="0" smtClean="0"/>
              <a:t>covers </a:t>
            </a:r>
            <a:r>
              <a:rPr lang="en-US" altLang="en-US" sz="2000" dirty="0"/>
              <a:t>the buttocks and the groin area. Female contestants must also wear </a:t>
            </a:r>
            <a:r>
              <a:rPr lang="en-US" altLang="en-US" sz="2000" dirty="0" smtClean="0"/>
              <a:t>a suitable </a:t>
            </a:r>
            <a:r>
              <a:rPr lang="en-US" altLang="en-US" sz="2000" dirty="0"/>
              <a:t>undergarment that covers </a:t>
            </a:r>
            <a:r>
              <a:rPr lang="en-US" altLang="en-US" sz="2000" dirty="0" smtClean="0"/>
              <a:t>their breasts.”</a:t>
            </a:r>
          </a:p>
          <a:p>
            <a:pPr lvl="1">
              <a:lnSpc>
                <a:spcPct val="120000"/>
              </a:lnSpc>
            </a:pPr>
            <a:endParaRPr lang="en-US" altLang="en-US" sz="1200" dirty="0" smtClean="0"/>
          </a:p>
          <a:p>
            <a:pPr>
              <a:lnSpc>
                <a:spcPct val="120000"/>
              </a:lnSpc>
            </a:pPr>
            <a:r>
              <a:rPr lang="en-US" altLang="en-US" sz="3200" dirty="0" smtClean="0"/>
              <a:t>Each wrestler needs to complete the Individual Profile Form prior to arrival, so as to prevent misspellings on name and school.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Preparing Athletes for the Test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 smtClean="0"/>
              <a:t>Appropriate Attire During The Assessment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u="sng" dirty="0" smtClean="0"/>
              <a:t>Hydration: </a:t>
            </a:r>
            <a:r>
              <a:rPr lang="en-US" altLang="en-US" sz="2000" dirty="0" smtClean="0"/>
              <a:t>athletic clothing (shorts, t-shirts, etc.) is acceptable</a:t>
            </a:r>
          </a:p>
          <a:p>
            <a:pPr lvl="1">
              <a:lnSpc>
                <a:spcPct val="120000"/>
              </a:lnSpc>
            </a:pPr>
            <a:r>
              <a:rPr lang="en-US" altLang="en-US" sz="2000" b="1" u="sng" dirty="0"/>
              <a:t>Weighing the Athlete: </a:t>
            </a:r>
            <a:r>
              <a:rPr lang="en-US" altLang="en-US" sz="2000" dirty="0"/>
              <a:t>We shall use the same requirements that the NFHS uses for weigh-ins:</a:t>
            </a:r>
          </a:p>
          <a:p>
            <a:pPr lvl="2">
              <a:lnSpc>
                <a:spcPct val="120000"/>
              </a:lnSpc>
            </a:pPr>
            <a:r>
              <a:rPr lang="en-US" altLang="en-US" sz="1800" dirty="0"/>
              <a:t> ”Any contestant shall weigh in wearing a suitable undergarment that completely covers the buttocks and the groin area. Female contestants must also wear a suitable undergarment that covers their breasts.”</a:t>
            </a:r>
            <a:endParaRPr lang="en-US" altLang="en-US" sz="1200" dirty="0"/>
          </a:p>
          <a:p>
            <a:pPr lvl="1">
              <a:lnSpc>
                <a:spcPct val="120000"/>
              </a:lnSpc>
            </a:pPr>
            <a:r>
              <a:rPr lang="en-US" altLang="en-US" sz="2000" b="1" u="sng" dirty="0" smtClean="0"/>
              <a:t>Skinfold Measurements:</a:t>
            </a:r>
            <a:r>
              <a:rPr lang="en-US" altLang="en-US" sz="2000" dirty="0" smtClean="0"/>
              <a:t> From the waist down the athlete may wear whatever they would like. All 3 sites will need to be accessible on the upper body.</a:t>
            </a:r>
            <a:endParaRPr lang="en-US" altLang="en-US" sz="2000" b="1" u="sng" dirty="0" smtClean="0"/>
          </a:p>
          <a:p>
            <a:pPr>
              <a:lnSpc>
                <a:spcPct val="120000"/>
              </a:lnSpc>
            </a:pPr>
            <a:r>
              <a:rPr lang="en-US" altLang="en-US" sz="3200" dirty="0" smtClean="0"/>
              <a:t>Each wrestler needs to complete the Individual Profile Form prior to arrival, so as to prevent misspellings on name and school.</a:t>
            </a:r>
          </a:p>
        </p:txBody>
      </p:sp>
    </p:spTree>
    <p:extLst>
      <p:ext uri="{BB962C8B-B14F-4D97-AF65-F5344CB8AC3E}">
        <p14:creationId xmlns:p14="http://schemas.microsoft.com/office/powerpoint/2010/main" val="24613294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8991600" cy="3505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Becoming and Maintaining Master and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General Assessor Status</a:t>
            </a:r>
            <a:endParaRPr lang="en-US" alt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97568" y="279400"/>
            <a:ext cx="6641432" cy="711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Preparing Athletes for the Test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3352800" cy="4419600"/>
          </a:xfrm>
        </p:spPr>
        <p:txBody>
          <a:bodyPr/>
          <a:lstStyle/>
          <a:p>
            <a:r>
              <a:rPr lang="en-US" altLang="en-US" sz="2200" dirty="0" smtClean="0"/>
              <a:t>Wrestler must have parental consent form completed by parent / legal guardian prior to being tested.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50" t="10741" r="53750" b="5555"/>
          <a:stretch/>
        </p:blipFill>
        <p:spPr>
          <a:xfrm>
            <a:off x="4191000" y="1257300"/>
            <a:ext cx="4608414" cy="51054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347713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Material Needs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305800" cy="4800600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It is the responsibility of each assessor to coordinate with the assessment site to make sure the following are available:</a:t>
            </a:r>
          </a:p>
          <a:p>
            <a:pPr marL="990600" lvl="1" indent="-533400" eaLnBrk="1" hangingPunct="1"/>
            <a:r>
              <a:rPr lang="en-US" altLang="en-US" sz="2600" dirty="0" smtClean="0">
                <a:solidFill>
                  <a:schemeClr val="tx1"/>
                </a:solidFill>
              </a:rPr>
              <a:t>A minimum of two schools/teams must be present for the assessment.</a:t>
            </a:r>
          </a:p>
          <a:p>
            <a:pPr marL="990600" lvl="1" indent="-533400" eaLnBrk="1" hangingPunct="1"/>
            <a:r>
              <a:rPr lang="en-US" altLang="en-US" sz="2600" dirty="0" smtClean="0">
                <a:solidFill>
                  <a:schemeClr val="tx1"/>
                </a:solidFill>
              </a:rPr>
              <a:t>Exception is a Master Assessor can test a single athlete/team </a:t>
            </a:r>
          </a:p>
          <a:p>
            <a:pPr marL="990600" lvl="1" indent="-533400"/>
            <a:r>
              <a:rPr lang="en-US" altLang="en-US" sz="2600" dirty="0">
                <a:solidFill>
                  <a:schemeClr val="tx1"/>
                </a:solidFill>
              </a:rPr>
              <a:t>Provide enough staff to assist with the recording of data</a:t>
            </a:r>
          </a:p>
          <a:p>
            <a:pPr marL="990600" lvl="1" indent="-533400"/>
            <a:r>
              <a:rPr lang="en-US" altLang="en-US" sz="2600" dirty="0">
                <a:solidFill>
                  <a:schemeClr val="tx1"/>
                </a:solidFill>
              </a:rPr>
              <a:t>Person to perform specific gravity urinalysis</a:t>
            </a:r>
          </a:p>
          <a:p>
            <a:pPr marL="990600" lvl="1" indent="-533400"/>
            <a:r>
              <a:rPr lang="en-US" altLang="en-US" sz="2600" dirty="0">
                <a:solidFill>
                  <a:schemeClr val="tx1"/>
                </a:solidFill>
              </a:rPr>
              <a:t>Provide urine dipsticks to determine urine specific gravity </a:t>
            </a:r>
          </a:p>
          <a:p>
            <a:pPr marL="990600" lvl="1" indent="-533400"/>
            <a:r>
              <a:rPr lang="en-US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Reagent strips average about $50.00 for a package of 100</a:t>
            </a:r>
            <a:r>
              <a:rPr lang="en-US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chemeClr val="tx1"/>
              </a:solidFill>
            </a:endParaRPr>
          </a:p>
          <a:p>
            <a:pPr marL="990600" lvl="1" indent="-533400"/>
            <a:r>
              <a:rPr lang="en-US" altLang="en-US" sz="2600" dirty="0">
                <a:solidFill>
                  <a:schemeClr val="tx1"/>
                </a:solidFill>
              </a:rPr>
              <a:t>Provide collection cups for urine</a:t>
            </a:r>
          </a:p>
          <a:p>
            <a:pPr marL="990600" lvl="1" indent="-533400"/>
            <a:r>
              <a:rPr lang="en-US" altLang="en-US" sz="2600" dirty="0">
                <a:solidFill>
                  <a:schemeClr val="tx1"/>
                </a:solidFill>
              </a:rPr>
              <a:t>Provide nonsterile disposable gloves</a:t>
            </a:r>
          </a:p>
          <a:p>
            <a:pPr marL="457200" lvl="1" indent="0" eaLnBrk="1" hangingPunct="1">
              <a:buNone/>
            </a:pPr>
            <a:endParaRPr lang="en-US" altLang="en-US" sz="26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Assessment Setting Restrictions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305800" cy="5029200"/>
          </a:xfrm>
        </p:spPr>
        <p:txBody>
          <a:bodyPr>
            <a:normAutofit fontScale="92500"/>
          </a:bodyPr>
          <a:lstStyle/>
          <a:p>
            <a:pPr marL="590550" indent="-533400"/>
            <a:r>
              <a:rPr lang="en-US" altLang="en-US" sz="2800" dirty="0" smtClean="0">
                <a:solidFill>
                  <a:schemeClr val="tx1"/>
                </a:solidFill>
              </a:rPr>
              <a:t>A General Assessor may NOT perform assessments on a team/individuals which he/she:</a:t>
            </a:r>
          </a:p>
          <a:p>
            <a:pPr marL="990600" lvl="1" indent="-533400"/>
            <a:r>
              <a:rPr lang="en-US" altLang="en-US" sz="2600" dirty="0" smtClean="0">
                <a:solidFill>
                  <a:schemeClr val="tx1"/>
                </a:solidFill>
              </a:rPr>
              <a:t>A) Has a professional relationship</a:t>
            </a:r>
          </a:p>
          <a:p>
            <a:pPr marL="990600" lvl="1" indent="-533400"/>
            <a:r>
              <a:rPr lang="en-US" altLang="en-US" sz="2600" dirty="0" smtClean="0">
                <a:solidFill>
                  <a:schemeClr val="tx1"/>
                </a:solidFill>
              </a:rPr>
              <a:t>B) Has a sports medicine contract</a:t>
            </a:r>
          </a:p>
          <a:p>
            <a:pPr marL="990600" lvl="1" indent="-533400"/>
            <a:r>
              <a:rPr lang="en-US" altLang="en-US" sz="2600" dirty="0" smtClean="0">
                <a:solidFill>
                  <a:schemeClr val="tx1"/>
                </a:solidFill>
              </a:rPr>
              <a:t>C) Provides regular medical assistance</a:t>
            </a:r>
          </a:p>
          <a:p>
            <a:pPr marL="990600" lvl="1" indent="-533400"/>
            <a:r>
              <a:rPr lang="en-US" altLang="en-US" sz="2600" dirty="0" smtClean="0">
                <a:solidFill>
                  <a:schemeClr val="tx1"/>
                </a:solidFill>
              </a:rPr>
              <a:t>D) Is assigned regular on-site athletic training coverage</a:t>
            </a:r>
          </a:p>
          <a:p>
            <a:pPr marL="590550" indent="-533400"/>
            <a:r>
              <a:rPr lang="en-US" altLang="en-US" sz="2800" dirty="0" smtClean="0">
                <a:solidFill>
                  <a:schemeClr val="tx1"/>
                </a:solidFill>
              </a:rPr>
              <a:t>An team/individuals that fit one or more of the described scenarios above are not eligible to be assessed by the described General Assessor</a:t>
            </a:r>
          </a:p>
          <a:p>
            <a:pPr marL="457200" lvl="1" indent="0" eaLnBrk="1" hangingPunct="1">
              <a:buNone/>
            </a:pPr>
            <a:endParaRPr lang="en-US" altLang="en-US" sz="26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25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Assessment Setting Restrictions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305800" cy="5029200"/>
          </a:xfrm>
        </p:spPr>
        <p:txBody>
          <a:bodyPr>
            <a:normAutofit fontScale="92500" lnSpcReduction="10000"/>
          </a:bodyPr>
          <a:lstStyle/>
          <a:p>
            <a:pPr marL="590550" indent="-533400"/>
            <a:r>
              <a:rPr lang="en-US" altLang="en-US" sz="2800" dirty="0" smtClean="0">
                <a:solidFill>
                  <a:schemeClr val="tx1"/>
                </a:solidFill>
              </a:rPr>
              <a:t>Any team/individuals that fit one or more of the described scenarios above will be referred to henceforth as “your/their team”.</a:t>
            </a:r>
          </a:p>
          <a:p>
            <a:pPr marL="590550" indent="-533400"/>
            <a:r>
              <a:rPr lang="en-US" altLang="en-US" sz="2800" dirty="0" smtClean="0">
                <a:solidFill>
                  <a:schemeClr val="tx1"/>
                </a:solidFill>
              </a:rPr>
              <a:t>Generals Assessors:</a:t>
            </a:r>
          </a:p>
          <a:p>
            <a:pPr marL="990600" lvl="1" indent="-533400"/>
            <a:r>
              <a:rPr lang="en-US" altLang="en-US" sz="2600" dirty="0" smtClean="0">
                <a:solidFill>
                  <a:schemeClr val="tx1"/>
                </a:solidFill>
              </a:rPr>
              <a:t>A) May NOT conduct any part of the hydration testing for their team</a:t>
            </a:r>
          </a:p>
          <a:p>
            <a:pPr marL="990600" lvl="1" indent="-533400"/>
            <a:r>
              <a:rPr lang="en-US" altLang="en-US" sz="2600" dirty="0" smtClean="0">
                <a:solidFill>
                  <a:schemeClr val="tx1"/>
                </a:solidFill>
              </a:rPr>
              <a:t>B) May NOT administer skinfold measurements for their team</a:t>
            </a:r>
          </a:p>
          <a:p>
            <a:pPr marL="990600" lvl="1" indent="-533400"/>
            <a:r>
              <a:rPr lang="en-US" altLang="en-US" sz="2600" dirty="0" smtClean="0">
                <a:solidFill>
                  <a:schemeClr val="tx1"/>
                </a:solidFill>
              </a:rPr>
              <a:t>C) May NOT input data into TrackWrestling for their team</a:t>
            </a:r>
          </a:p>
          <a:p>
            <a:pPr marL="990600" lvl="1" indent="-533400"/>
            <a:r>
              <a:rPr lang="en-US" altLang="en-US" sz="2600" dirty="0" smtClean="0">
                <a:solidFill>
                  <a:schemeClr val="tx1"/>
                </a:solidFill>
              </a:rPr>
              <a:t>D) MAY record data on the paper Assessment Form for another assessor’s measurements</a:t>
            </a:r>
          </a:p>
          <a:p>
            <a:pPr marL="457200" lvl="1" indent="0" eaLnBrk="1" hangingPunct="1">
              <a:buNone/>
            </a:pPr>
            <a:endParaRPr lang="en-US" altLang="en-US" sz="26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552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Assessment Setting Restrictions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305800" cy="5029200"/>
          </a:xfrm>
        </p:spPr>
        <p:txBody>
          <a:bodyPr>
            <a:normAutofit/>
          </a:bodyPr>
          <a:lstStyle/>
          <a:p>
            <a:pPr marL="590550" indent="-533400"/>
            <a:r>
              <a:rPr lang="en-US" altLang="en-US" sz="2800" dirty="0" smtClean="0">
                <a:solidFill>
                  <a:schemeClr val="tx1"/>
                </a:solidFill>
              </a:rPr>
              <a:t>Data Entry</a:t>
            </a:r>
          </a:p>
          <a:p>
            <a:pPr marL="990600" lvl="1" indent="-533400"/>
            <a:r>
              <a:rPr lang="en-US" altLang="en-US" sz="2600" dirty="0" smtClean="0">
                <a:solidFill>
                  <a:schemeClr val="tx1"/>
                </a:solidFill>
              </a:rPr>
              <a:t>The assessor who conducts either the hydration testing or skinfold measurements must enter that data into their personal TrackWrestling account.</a:t>
            </a:r>
          </a:p>
          <a:p>
            <a:pPr marL="457200" lvl="1" indent="0" eaLnBrk="1" hangingPunct="1">
              <a:buNone/>
            </a:pPr>
            <a:endParaRPr lang="en-US" altLang="en-US" sz="26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398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Urine Test Dipsticks</a:t>
            </a:r>
          </a:p>
        </p:txBody>
      </p:sp>
      <p:pic>
        <p:nvPicPr>
          <p:cNvPr id="23557" name="Picture 8" descr="urine%20str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3434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1055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Responsibility of Assessment Site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>
          <a:xfrm>
            <a:off x="609601" y="1600200"/>
            <a:ext cx="4038600" cy="43164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Provide the Individual Profile Forms to the wrestlers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It is preferable that the wrestlers fill bring this form to the assessment already completed.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33" t="10741" r="56667" b="5555"/>
          <a:stretch/>
        </p:blipFill>
        <p:spPr>
          <a:xfrm>
            <a:off x="5029200" y="1447800"/>
            <a:ext cx="3944867" cy="4953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10550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Responsibility of Assessment Site</a:t>
            </a:r>
          </a:p>
        </p:txBody>
      </p:sp>
      <p:sp>
        <p:nvSpPr>
          <p:cNvPr id="24581" name="Rectangle 1027"/>
          <p:cNvSpPr>
            <a:spLocks noGrp="1" noChangeArrowheads="1"/>
          </p:cNvSpPr>
          <p:nvPr>
            <p:ph idx="1"/>
          </p:nvPr>
        </p:nvSpPr>
        <p:spPr>
          <a:xfrm>
            <a:off x="609598" y="1143000"/>
            <a:ext cx="7848601" cy="4898363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Must use digital weight scale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Do not use </a:t>
            </a:r>
            <a:r>
              <a:rPr lang="en-US" altLang="en-US" sz="2000" smtClean="0"/>
              <a:t>a dial scale</a:t>
            </a:r>
            <a:endParaRPr lang="en-US" altLang="en-US" sz="20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Record to the tenth using standard rounding procedures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Skinfold Calipers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Lange skinfold calipers are the only approved calipers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Have a calibration block for the Lange skinfold calipers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4488" y="527050"/>
            <a:ext cx="7602537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Lange Skinfold Calipers</a:t>
            </a:r>
          </a:p>
        </p:txBody>
      </p:sp>
      <p:pic>
        <p:nvPicPr>
          <p:cNvPr id="25605" name="Picture 1027" descr="cali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Calibration Block</a:t>
            </a:r>
          </a:p>
        </p:txBody>
      </p:sp>
      <p:pic>
        <p:nvPicPr>
          <p:cNvPr id="2662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1063" y="2047875"/>
            <a:ext cx="5062537" cy="3198813"/>
          </a:xfrm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Master Assessor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Have at least three years of skinfold assessment experience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9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Willing to teach other subsequent General Assessors outside of their organization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9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Can perform original assessments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9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Can reassess their own athlete if they fail a hydration test</a:t>
            </a:r>
            <a:endParaRPr lang="en-US" altLang="en-US" sz="2800" u="sng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800" u="sng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400" dirty="0" smtClean="0">
                <a:solidFill>
                  <a:schemeClr val="tx1"/>
                </a:solidFill>
              </a:rPr>
              <a:t>Step #1  Assessment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4582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Parent Permission form completed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Individual Profile form provided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All assessments are completed in pen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Have copies of forms on file if applicable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Keep all paper work on file for one full year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 faxed or copy of individual profile form from the original General Assessor to the Master Assessor for changes or if requested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Master Assessor will confirm original numbers and dates coincide with TrackWrestling online assessment numbers</a:t>
            </a:r>
            <a:endParaRPr lang="en-US" altLang="en-US" sz="2000" b="1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981950" cy="68580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solidFill>
                  <a:schemeClr val="tx1"/>
                </a:solidFill>
              </a:rPr>
              <a:t>Step #2 Assessment of Hydration Status</a:t>
            </a:r>
          </a:p>
        </p:txBody>
      </p:sp>
      <p:sp>
        <p:nvSpPr>
          <p:cNvPr id="28677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Assessor must wear rubber gloves during the assessment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20000"/>
              <a:buNone/>
            </a:pPr>
            <a:endParaRPr lang="en-US" altLang="en-US" sz="2000" dirty="0" smtClean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Subject is provided a cup with a written number on it with your discretion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20000"/>
              <a:buNone/>
            </a:pPr>
            <a:endParaRPr lang="en-US" altLang="en-US" sz="2000" dirty="0" smtClean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Hydration testing must be done immediately prior to and at the same site where the body composition testing occurs. 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</a:pPr>
            <a:endParaRPr lang="en-US" altLang="en-US" sz="2000" dirty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All of these terms apply to BOD POD assessments as well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20000"/>
              <a:buNone/>
            </a:pPr>
            <a:endParaRPr lang="en-US" altLang="en-US" sz="2000" dirty="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If </a:t>
            </a:r>
            <a:r>
              <a:rPr lang="en-US" altLang="en-US" sz="2000" dirty="0"/>
              <a:t>wrestler </a:t>
            </a:r>
            <a:r>
              <a:rPr lang="en-US" altLang="en-US" sz="2000" dirty="0" smtClean="0"/>
              <a:t>fails hydration, a m</a:t>
            </a:r>
            <a:r>
              <a:rPr lang="en-US" altLang="en-US" sz="2000" b="1" i="1" u="sng" dirty="0" smtClean="0"/>
              <a:t>inimum of 48 hours</a:t>
            </a:r>
            <a:r>
              <a:rPr lang="en-US" altLang="en-US" sz="2000" dirty="0" smtClean="0"/>
              <a:t> must pass before retesting of hydration status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120000"/>
              <a:buNone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ALL FAILED ATTEMPTS MUST BE ENTERED INTO THE TRACKWRESTLING WEBSITE IMMEDIATELY</a:t>
            </a:r>
          </a:p>
        </p:txBody>
      </p:sp>
    </p:spTree>
  </p:cSld>
  <p:clrMapOvr>
    <a:masterClrMapping/>
  </p:clrMapOvr>
  <p:transition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solidFill>
                  <a:schemeClr val="tx1"/>
                </a:solidFill>
              </a:rPr>
              <a:t>Step #2 Assessment of Hydration Status</a:t>
            </a:r>
            <a:r>
              <a:rPr lang="en-US" altLang="en-US" sz="3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924800" cy="48983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Subject is then instructed to provide a 2-3 oz. urine sample (mid-stream) in the privacy of urinal/bathroom.</a:t>
            </a:r>
          </a:p>
          <a:p>
            <a:pPr marL="0" indent="0" eaLnBrk="1" hangingPunct="1">
              <a:buSzPct val="120000"/>
              <a:buNone/>
            </a:pPr>
            <a:endParaRPr lang="en-US" altLang="en-US" sz="2000" dirty="0" smtClean="0"/>
          </a:p>
          <a:p>
            <a:pPr marL="590550" indent="-533400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Recommendation: place a picture or graphic above </a:t>
            </a:r>
            <a:r>
              <a:rPr lang="en-US" altLang="en-US" sz="2000" dirty="0"/>
              <a:t>the urinal </a:t>
            </a:r>
            <a:r>
              <a:rPr lang="en-US" altLang="en-US" sz="2000" dirty="0" smtClean="0"/>
              <a:t>to demonstrate that the cup does not need to be full.</a:t>
            </a:r>
          </a:p>
          <a:p>
            <a:pPr marL="590550" indent="-533400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/>
              <a:t>Practice and enforce secure procedures during urine collection</a:t>
            </a:r>
          </a:p>
          <a:p>
            <a:pPr marL="590550" indent="-533400">
              <a:buSzPct val="120000"/>
              <a:buFont typeface="Wingdings" panose="05000000000000000000" pitchFamily="2" charset="2"/>
              <a:buChar char="§"/>
            </a:pPr>
            <a:endParaRPr lang="en-US" altLang="en-US" sz="2000"/>
          </a:p>
          <a:p>
            <a:pPr marL="590550" indent="-533400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/>
              <a:t>Personnel must supervise collection</a:t>
            </a:r>
          </a:p>
          <a:p>
            <a:pPr marL="590550" indent="-533400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/>
              <a:t>Reasonable supervision does not mean witnessing the sample going from the body to the cup.</a:t>
            </a:r>
          </a:p>
          <a:p>
            <a:pPr marL="590550" indent="-533400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/>
              <a:t>Athlete immediately provides urine sample for evaluation prior to hand washing</a:t>
            </a:r>
          </a:p>
          <a:p>
            <a:pPr marL="590550" indent="-533400">
              <a:buSzPct val="120000"/>
              <a:buFont typeface="Wingdings" panose="05000000000000000000" pitchFamily="2" charset="2"/>
              <a:buChar char="§"/>
            </a:pPr>
            <a:endParaRPr lang="en-US" altLang="en-US" sz="2000" dirty="0" smtClean="0"/>
          </a:p>
        </p:txBody>
      </p:sp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8001001" cy="76200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solidFill>
                  <a:schemeClr val="tx1"/>
                </a:solidFill>
              </a:rPr>
              <a:t>Step #2 Assessment of Hydration Status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371600"/>
            <a:ext cx="6858001" cy="4593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Practice and enforce secure procedures during urine collection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endParaRPr lang="en-US" alt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Personnel must supervise collection</a:t>
            </a:r>
          </a:p>
          <a:p>
            <a:pPr lvl="2"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Reasonable supervision does not mean witnessing the sample going from the body to the cup.</a:t>
            </a:r>
          </a:p>
          <a:p>
            <a:pPr lvl="2"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Athlete immediately provides urine sample for evaluation prior to hand washing</a:t>
            </a:r>
          </a:p>
          <a:p>
            <a:pPr lvl="2"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endParaRPr lang="en-US" altLang="en-US" sz="800" dirty="0" smtClean="0"/>
          </a:p>
          <a:p>
            <a:pPr lvl="1"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Supervise all water faucets in sample area and turn off others in area if needed– wrestlers should not have access to faucets to dilute their sample</a:t>
            </a:r>
          </a:p>
          <a:p>
            <a:pPr lvl="1"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endParaRPr lang="en-US" altLang="en-US" sz="800" dirty="0" smtClean="0"/>
          </a:p>
          <a:p>
            <a:pPr lvl="1"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Blue, green, or red dye may be added to toilet to avoid temptation of wrestler dipping cup into toilet water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7924801" cy="68580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solidFill>
                  <a:schemeClr val="tx1"/>
                </a:solidFill>
              </a:rPr>
              <a:t>Step #2 Assessment of Hydration Status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239000" cy="4114800"/>
          </a:xfrm>
        </p:spPr>
        <p:txBody>
          <a:bodyPr/>
          <a:lstStyle/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Secure Procedures:</a:t>
            </a:r>
          </a:p>
          <a:p>
            <a:pPr lvl="1" eaLnBrk="1" hangingPunct="1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Personnel should be in all traffic areas between collection site and testing site.</a:t>
            </a:r>
          </a:p>
          <a:p>
            <a:pPr lvl="2" eaLnBrk="1" hangingPunct="1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Minimize other traffic between sites to reduce chance of spills.</a:t>
            </a:r>
          </a:p>
          <a:p>
            <a:pPr lvl="1" eaLnBrk="1" hangingPunct="1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ONLY</a:t>
            </a:r>
            <a:r>
              <a:rPr lang="en-US" altLang="en-US" sz="2000" dirty="0" smtClean="0"/>
              <a:t> 1-3 wrestlers can be supervised at a time</a:t>
            </a:r>
          </a:p>
          <a:p>
            <a:pPr lvl="1" eaLnBrk="1" hangingPunct="1"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Any problems with collection necessitates the provision of another, more secure sample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endParaRPr lang="en-US" altLang="en-US" dirty="0" smtClean="0"/>
          </a:p>
        </p:txBody>
      </p:sp>
    </p:spTree>
  </p:cSld>
  <p:clrMapOvr>
    <a:masterClrMapping/>
  </p:clrMapOvr>
  <p:transition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8001001" cy="76200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solidFill>
                  <a:schemeClr val="tx1"/>
                </a:solidFill>
              </a:rPr>
              <a:t>Step #2 Assessment of Hydration Status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315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Secure Procedures, continued: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Mark each cup with the athlete’s collection number that corresponds to the number on the Individual Profile Form.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Each wrestler should enter urinal one at a time with only the cup.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Instruct wrestler to urinate a little into the toilet first to clear urethral contaminants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Then in cup, collect 1-2 ounces of urine, then finish in toilet</a:t>
            </a:r>
          </a:p>
        </p:txBody>
      </p:sp>
    </p:spTree>
  </p:cSld>
  <p:clrMapOvr>
    <a:masterClrMapping/>
  </p:clrMapOvr>
  <p:transition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7848601" cy="76200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solidFill>
                  <a:schemeClr val="tx1"/>
                </a:solidFill>
              </a:rPr>
              <a:t>Step #2 Assessment of Hydration Status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239000" cy="48768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Secure Procedures, continued: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Allow reasonable time for collection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Once completed Athlete immediately provides sample to the proper authority prior to hand washing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Appropriate personnel should ensure that the urine is warm by feeling outside of the cup.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If urine is suspect or cold, reject sample and require wrestler to provide another sample under closer supervision</a:t>
            </a:r>
          </a:p>
        </p:txBody>
      </p:sp>
    </p:spTree>
  </p:cSld>
  <p:clrMapOvr>
    <a:masterClrMapping/>
  </p:clrMapOvr>
  <p:transition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7924801" cy="76200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solidFill>
                  <a:schemeClr val="tx1"/>
                </a:solidFill>
              </a:rPr>
              <a:t>Step #2 Assessment of Hydration Status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3152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Urine specific gravity is then measured by the reagent strips.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Follow manufacturer's guidelines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Bayer 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Multistick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Chemstrips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and 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Uridynamics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are possible options.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80000"/>
              <a:buNone/>
            </a:pP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1.025 and under is passing.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None/>
            </a:pP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Upon successful completion of the hydration test the assessor will record the data and the wrestler is then permitted to have his/her body weight and body composition measured.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598" y="609600"/>
            <a:ext cx="8305802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dirty="0" smtClean="0">
                <a:solidFill>
                  <a:schemeClr val="tx1"/>
                </a:solidFill>
              </a:rPr>
              <a:t>Trackwrestling</a:t>
            </a:r>
            <a:r>
              <a:rPr lang="en-US" altLang="en-US" dirty="0" smtClean="0">
                <a:solidFill>
                  <a:schemeClr val="tx1"/>
                </a:solidFill>
              </a:rPr>
              <a:t> - www.trackwrestling.com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191000" y="3048000"/>
            <a:ext cx="10064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67" t="8889" r="17916" b="4445"/>
          <a:stretch/>
        </p:blipFill>
        <p:spPr>
          <a:xfrm>
            <a:off x="1257299" y="1343526"/>
            <a:ext cx="7010400" cy="522431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598" y="609600"/>
            <a:ext cx="7543801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TrackWrestling – Login Procedure 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191000" y="3048000"/>
            <a:ext cx="10064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371600"/>
            <a:ext cx="7239000" cy="4876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3200" b="1" u="sng" dirty="0" smtClean="0"/>
              <a:t>Please note: </a:t>
            </a:r>
            <a:r>
              <a:rPr lang="en-US" altLang="en-US" sz="3200" dirty="0" smtClean="0"/>
              <a:t>There are many routes to login to your profile. The route does not matter because your profile is only setup for use in the OHSAA Wrestling Weight Management Program.</a:t>
            </a:r>
          </a:p>
        </p:txBody>
      </p:sp>
    </p:spTree>
    <p:extLst>
      <p:ext uri="{BB962C8B-B14F-4D97-AF65-F5344CB8AC3E}">
        <p14:creationId xmlns:p14="http://schemas.microsoft.com/office/powerpoint/2010/main" val="29222211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Master Assessor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371600"/>
            <a:ext cx="8153401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Willing to be responsible for handling the first step of the appeal process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If Master Assessor does not meet these obligations they relinquish their status of Master Assessor and take on a General Assessor status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TrackWrestling (online weight management program) has different permission level settings for Master and General Assessors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73183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Logging Into Your Profile: Click on “OPC”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667" t="8889" r="17916" b="4445"/>
          <a:stretch/>
        </p:blipFill>
        <p:spPr>
          <a:xfrm>
            <a:off x="914400" y="1371600"/>
            <a:ext cx="7010400" cy="522431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5957316" y="3720084"/>
            <a:ext cx="2819400" cy="14752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>
                <a:solidFill>
                  <a:schemeClr val="tx1"/>
                </a:solidFill>
              </a:rPr>
              <a:t>Click on “Login” next to “15-16 High School Boys”, including entering assessments for females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429000" y="3048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584" t="10000" r="1666" b="25556"/>
          <a:stretch/>
        </p:blipFill>
        <p:spPr>
          <a:xfrm>
            <a:off x="1143000" y="1371600"/>
            <a:ext cx="7010400" cy="5212862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6324600" y="3657600"/>
            <a:ext cx="2375916" cy="123291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>
                <a:solidFill>
                  <a:schemeClr val="tx1"/>
                </a:solidFill>
              </a:rPr>
              <a:t>In the “Season Login” box, input your username and password, then click the right-facing arrow.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429000" y="3048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416" t="10741" r="1667" b="23333"/>
          <a:stretch/>
        </p:blipFill>
        <p:spPr>
          <a:xfrm>
            <a:off x="1485900" y="1676400"/>
            <a:ext cx="6248400" cy="4835718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638800" y="4343400"/>
            <a:ext cx="1905000" cy="838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solidFill>
                  <a:schemeClr val="tx1"/>
                </a:solidFill>
              </a:rPr>
              <a:t>Step #3 Assessment of Body Composition: Percent Body Fat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2160590"/>
            <a:ext cx="7620002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The method of body composition analysis to be used in Ohio is skinfold analysis.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All personnel conducting the body composition assessment need to have advanced training and education in skinfold analysis.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The average cost of a skinfold caliper is around $150.00-$200.00.</a:t>
            </a:r>
            <a:endParaRPr lang="en-US" altLang="en-US" sz="2000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Skinfold Calipers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334645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rebuchet MS" panose="020B0603020202020204" pitchFamily="34" charset="0"/>
                <a:cs typeface="Times New Roman" panose="02020603050405020304" pitchFamily="18" charset="0"/>
                <a:sym typeface="WP MathA" pitchFamily="2" charset="2"/>
              </a:rPr>
              <a:t>As shown, the goal is to measure a double fold of skin and subcutaneous tissue (with sides of skinfold approximately parallel).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sz="2400" dirty="0" smtClean="0">
                <a:latin typeface="Trebuchet MS" panose="020B0603020202020204" pitchFamily="34" charset="0"/>
                <a:cs typeface="Times New Roman" panose="02020603050405020304" pitchFamily="18" charset="0"/>
                <a:sym typeface="WP MathA" pitchFamily="2" charset="2"/>
              </a:rPr>
              <a:t>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rebuchet MS" panose="020B0603020202020204" pitchFamily="34" charset="0"/>
                <a:cs typeface="Times New Roman" panose="02020603050405020304" pitchFamily="18" charset="0"/>
                <a:sym typeface="WP MathA" pitchFamily="2" charset="2"/>
              </a:rPr>
              <a:t>The thicker the fat layer, the wider the fold.</a:t>
            </a:r>
          </a:p>
        </p:txBody>
      </p:sp>
      <p:pic>
        <p:nvPicPr>
          <p:cNvPr id="40966" name="Picture 4" descr="~AUT0087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4196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Protocol for Taking Skinfolds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Times New Roman" panose="02020603050405020304" pitchFamily="18" charset="0"/>
              </a:rPr>
              <a:t>Take skinfold measurements on the right side of the body (most skinfold equations were developed from measurements on the right side).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Times New Roman" panose="02020603050405020304" pitchFamily="18" charset="0"/>
              </a:rPr>
              <a:t>Do not take measurements when the subject's skin is moist (ensure that the skin is dry, and has no lotion).  Also do not take measurements immediately after exercise.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Times New Roman" panose="02020603050405020304" pitchFamily="18" charset="0"/>
              </a:rPr>
              <a:t>To reduce error during the learning phase, skinfold sites should be precisely determined, marked, and verified by a trained instructor.  The largest source of error in skinfold testing is inaccurate site selection.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6937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Skinfold Protocol (continued)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6200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Firmly grasp the skinfold with the thumb and index finger of the left hand, and pull away.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8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Hold the caliper in the right hand, perpendicular to the skinfold and with the skinfold dial facing up and easily readable.  Place the caliper heads ¼-½ inch away from the fingers holding the skinfold.  Try to visualize where a true double-fold of skin thickness is, and place the caliper heads there.</a:t>
            </a:r>
            <a:r>
              <a:rPr lang="en-US" altLang="en-US" sz="800" dirty="0" smtClean="0"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Read the caliper dial to the nearest 1 millimeter within 4 seconds.  During the measurement, ensure that the left thumb and forefinger maintains the shape of the skinfold.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8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Take a minimum of 3 measurements at each site (at least 15 seconds apart).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endParaRPr lang="en-US" altLang="en-US" sz="8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i="1" dirty="0" smtClean="0">
                <a:cs typeface="Times New Roman" panose="02020603050405020304" pitchFamily="18" charset="0"/>
              </a:rPr>
              <a:t>Continue to measure each site until you get three numbers within a mm</a:t>
            </a:r>
          </a:p>
        </p:txBody>
      </p:sp>
    </p:spTree>
  </p:cSld>
  <p:clrMapOvr>
    <a:masterClrMapping/>
  </p:clrMapOvr>
  <p:transition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0" y="3581400"/>
            <a:ext cx="60960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/>
              <a:t>Triceps Skinfold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Vertical fold on posterior aspect of arm, midway between lateral projection of acromion process and inferior margin of olecranon process.</a:t>
            </a:r>
          </a:p>
        </p:txBody>
      </p:sp>
      <p:pic>
        <p:nvPicPr>
          <p:cNvPr id="44037" name="Picture 8" descr="tric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588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048"/>
          <p:cNvGraphicFramePr>
            <a:graphicFrameLocks noChangeAspect="1"/>
          </p:cNvGraphicFramePr>
          <p:nvPr/>
        </p:nvGraphicFramePr>
        <p:xfrm>
          <a:off x="0" y="3505200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rawing" r:id="rId3" imgW="3733967" imgH="2800633" progId="">
                  <p:embed/>
                </p:oleObj>
              </mc:Choice>
              <mc:Fallback>
                <p:oleObj name="Drawing" r:id="rId3" imgW="3733967" imgH="2800633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5200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00400" y="3429000"/>
            <a:ext cx="5943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/>
              <a:t>Abdomen Skinfold Site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Vertical fold, one inch to the right side of and ½ inch below the navel.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The Jackson-Pollock procedure uses a vertical fold       2cm to the right of the umbilicus.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i="1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 flipV="1">
            <a:off x="1981200" y="5334000"/>
            <a:ext cx="2286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9" name="Picture 8" descr="abd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4521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048000" y="533400"/>
            <a:ext cx="51054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/>
              <a:t>Subscapular Skinfold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Diagonal fold just below the inferior angle of scapula.</a:t>
            </a:r>
          </a:p>
        </p:txBody>
      </p:sp>
      <p:pic>
        <p:nvPicPr>
          <p:cNvPr id="45061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2177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subsc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535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New Master Assessor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Must receive permission from the OHSAA director </a:t>
            </a:r>
          </a:p>
          <a:p>
            <a:pPr eaLnBrk="1" hangingPunct="1">
              <a:lnSpc>
                <a:spcPct val="9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Permission is based on distance the athlete has to travel and shortage of Master Assessors in area</a:t>
            </a:r>
          </a:p>
          <a:p>
            <a:pPr eaLnBrk="1" hangingPunct="1">
              <a:lnSpc>
                <a:spcPct val="9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Must meet guidelines and provide all responsibilities of a Master Assessor</a:t>
            </a:r>
          </a:p>
          <a:p>
            <a:pPr eaLnBrk="1" hangingPunct="1">
              <a:lnSpc>
                <a:spcPct val="9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Must be properly trained by a person the OHSAA designates before Active Status is granted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6700"/>
            <a:ext cx="7981950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Initial Assessment – Input Measurements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00" t="9259" b="13704"/>
          <a:stretch/>
        </p:blipFill>
        <p:spPr>
          <a:xfrm>
            <a:off x="1676400" y="1295400"/>
            <a:ext cx="5791200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35709"/>
      </p:ext>
    </p:extLst>
  </p:cSld>
  <p:clrMapOvr>
    <a:masterClrMapping/>
  </p:clrMapOvr>
  <p:transition>
    <p:blinds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b="1" dirty="0" smtClean="0">
                <a:solidFill>
                  <a:schemeClr val="tx1"/>
                </a:solidFill>
              </a:rPr>
              <a:t>For Female wrestlers: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Click on the “New” wrestler link of the initial assessment page,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Make sure you select “Female” in the “Gender” drop down menu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Only the triceps and subscapular skinfolds will be entered.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Minimal wrestling weight will be calculated at 12%.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45" t="11221" r="49300" b="19497"/>
          <a:stretch/>
        </p:blipFill>
        <p:spPr>
          <a:xfrm>
            <a:off x="198375" y="2895600"/>
            <a:ext cx="3830061" cy="376396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2115312" y="4361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50" t="10370" r="54776" b="22222"/>
          <a:stretch/>
        </p:blipFill>
        <p:spPr>
          <a:xfrm>
            <a:off x="4191000" y="2894555"/>
            <a:ext cx="4366476" cy="376500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586285" y="49028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6000" dirty="0" smtClean="0">
                <a:solidFill>
                  <a:schemeClr val="tx1"/>
                </a:solidFill>
              </a:rPr>
              <a:t>Data Input</a:t>
            </a:r>
          </a:p>
        </p:txBody>
      </p:sp>
    </p:spTree>
  </p:cSld>
  <p:clrMapOvr>
    <a:masterClrMapping/>
  </p:clrMapOvr>
  <p:transition>
    <p:blinds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9144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Inputting the Data on Trackwrestling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5344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If they failed hydration test you must enter it within the same day. (Preferably within a couple of hours)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Go to </a:t>
            </a:r>
            <a:r>
              <a:rPr lang="en-US" altLang="en-US" sz="2400" u="sng" dirty="0" smtClean="0">
                <a:hlinkClick r:id="rId3"/>
              </a:rPr>
              <a:t>www.trackwrestling.com</a:t>
            </a:r>
            <a:r>
              <a:rPr lang="en-US" altLang="en-US" sz="2400" u="sng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800" u="sng" dirty="0" smtClean="0"/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Arial" panose="020B0604020202020204" pitchFamily="34" charset="0"/>
              </a:rPr>
              <a:t>Go to the horizontal menu and click on “</a:t>
            </a:r>
            <a:r>
              <a:rPr lang="en-US" altLang="en-US" sz="2400" b="1" dirty="0" smtClean="0">
                <a:cs typeface="Arial" panose="020B0604020202020204" pitchFamily="34" charset="0"/>
              </a:rPr>
              <a:t>OPC</a:t>
            </a:r>
            <a:r>
              <a:rPr lang="en-US" altLang="en-US" sz="2400" dirty="0" smtClean="0">
                <a:cs typeface="Arial" panose="020B0604020202020204" pitchFamily="34" charset="0"/>
              </a:rPr>
              <a:t>” near the top right corner, then click “</a:t>
            </a:r>
            <a:r>
              <a:rPr lang="en-US" altLang="en-US" sz="2400" b="1" dirty="0" smtClean="0">
                <a:cs typeface="Arial" panose="020B0604020202020204" pitchFamily="34" charset="0"/>
              </a:rPr>
              <a:t>Login</a:t>
            </a:r>
            <a:r>
              <a:rPr lang="en-US" altLang="en-US" sz="2400" dirty="0" smtClean="0">
                <a:cs typeface="Arial" panose="020B0604020202020204" pitchFamily="34" charset="0"/>
              </a:rPr>
              <a:t>” next to </a:t>
            </a:r>
            <a:r>
              <a:rPr lang="en-US" altLang="en-US" sz="2400" b="1" dirty="0" smtClean="0">
                <a:cs typeface="Arial" panose="020B0604020202020204" pitchFamily="34" charset="0"/>
              </a:rPr>
              <a:t>“2015-16 High School Boys”.</a:t>
            </a:r>
          </a:p>
          <a:p>
            <a:pPr marL="0" indent="0" eaLnBrk="1" hangingPunct="1">
              <a:lnSpc>
                <a:spcPct val="90000"/>
              </a:lnSpc>
              <a:buClr>
                <a:srgbClr val="000000"/>
              </a:buClr>
              <a:buNone/>
            </a:pPr>
            <a:endParaRPr lang="en-US" altLang="en-US" sz="2400" b="1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Arial" panose="020B0604020202020204" pitchFamily="34" charset="0"/>
              </a:rPr>
              <a:t>Next</a:t>
            </a:r>
            <a:r>
              <a:rPr lang="en-US" altLang="en-US" sz="2400" dirty="0">
                <a:cs typeface="Arial" panose="020B0604020202020204" pitchFamily="34" charset="0"/>
              </a:rPr>
              <a:t>, enter your individual login </a:t>
            </a:r>
            <a:r>
              <a:rPr lang="en-US" altLang="en-US" sz="2400" dirty="0" smtClean="0">
                <a:cs typeface="Arial" panose="020B0604020202020204" pitchFamily="34" charset="0"/>
              </a:rPr>
              <a:t>information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Login </a:t>
            </a:r>
            <a:r>
              <a:rPr lang="en-US" altLang="en-US" sz="2400" dirty="0">
                <a:solidFill>
                  <a:schemeClr val="tx1"/>
                </a:solidFill>
              </a:rPr>
              <a:t>to TrackWrestling: </a:t>
            </a:r>
            <a:r>
              <a:rPr lang="en-US" altLang="en-US" sz="2400" b="1" dirty="0">
                <a:solidFill>
                  <a:schemeClr val="tx1"/>
                </a:solidFill>
                <a:hlinkClick r:id="rId4"/>
              </a:rPr>
              <a:t>Login Video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blinds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324601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Input of Data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06642"/>
            <a:ext cx="7010401" cy="4593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Arial" panose="020B0604020202020204" pitchFamily="34" charset="0"/>
              </a:rPr>
              <a:t>Entering </a:t>
            </a:r>
            <a:r>
              <a:rPr lang="en-US" altLang="en-US" sz="2400" dirty="0">
                <a:cs typeface="Arial" panose="020B0604020202020204" pitchFamily="34" charset="0"/>
              </a:rPr>
              <a:t>an Assessment: </a:t>
            </a:r>
            <a:r>
              <a:rPr lang="en-US" altLang="en-US" sz="2400" dirty="0" smtClean="0">
                <a:cs typeface="Arial" panose="020B0604020202020204" pitchFamily="34" charset="0"/>
                <a:hlinkClick r:id="rId3"/>
              </a:rPr>
              <a:t>Entering Assessment Instructional Video</a:t>
            </a:r>
            <a:endParaRPr lang="en-US" altLang="en-US" sz="2400" dirty="0" smtClean="0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cs typeface="Arial" panose="020B0604020202020204" pitchFamily="34" charset="0"/>
              </a:rPr>
              <a:t>NOTE: After entering the measurements and clicking “Next” (at the 2:26 mark of the video), Assessors will NOT be able to view Minimum Wrestling Weight. That info will go to the coach after the assessment is Committed.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cs typeface="Arial" panose="020B0604020202020204" pitchFamily="34" charset="0"/>
              </a:rPr>
              <a:t>This is the information you will see after entering measurements.</a:t>
            </a:r>
            <a:endParaRPr lang="en-US" altLang="en-US" sz="2400" dirty="0" smtClean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083" t="41852" r="56251" b="18148"/>
          <a:stretch/>
        </p:blipFill>
        <p:spPr>
          <a:xfrm>
            <a:off x="2209800" y="4114800"/>
            <a:ext cx="3657600" cy="224443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6700"/>
            <a:ext cx="7981950" cy="730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Initial Assessment – Select Wrestler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417" t="9259" b="21852"/>
          <a:stretch/>
        </p:blipFill>
        <p:spPr>
          <a:xfrm>
            <a:off x="1600200" y="1143000"/>
            <a:ext cx="6248400" cy="488320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6700"/>
            <a:ext cx="7981950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Initial Assessment – Input Measurements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00" t="9259" b="13704"/>
          <a:stretch/>
        </p:blipFill>
        <p:spPr>
          <a:xfrm>
            <a:off x="1676400" y="1295400"/>
            <a:ext cx="5791200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71994"/>
      </p:ext>
    </p:extLst>
  </p:cSld>
  <p:clrMapOvr>
    <a:masterClrMapping/>
  </p:clrMapOvr>
  <p:transition>
    <p:blinds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Input of Data</a:t>
            </a:r>
          </a:p>
        </p:txBody>
      </p:sp>
      <p:sp>
        <p:nvSpPr>
          <p:cNvPr id="5222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Arial" panose="020B0604020202020204" pitchFamily="34" charset="0"/>
              </a:rPr>
              <a:t>If the wrestler is not already entered into the system prior to assessment, enter the following information from the Individual Profile Form.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Arial" panose="020B0604020202020204" pitchFamily="34" charset="0"/>
              </a:rPr>
              <a:t>Name of Student-Athlete: </a:t>
            </a:r>
            <a:r>
              <a:rPr lang="en-US" altLang="en-US" sz="2000" i="1" dirty="0" smtClean="0">
                <a:cs typeface="Arial" panose="020B0604020202020204" pitchFamily="34" charset="0"/>
              </a:rPr>
              <a:t>(Last name, first name)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Arial" panose="020B0604020202020204" pitchFamily="34" charset="0"/>
              </a:rPr>
              <a:t>Wrestler’s grade </a:t>
            </a:r>
            <a:r>
              <a:rPr lang="en-US" altLang="en-US" sz="2000" i="1" dirty="0" smtClean="0">
                <a:cs typeface="Arial" panose="020B0604020202020204" pitchFamily="34" charset="0"/>
              </a:rPr>
              <a:t>(9-12)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Arial" panose="020B0604020202020204" pitchFamily="34" charset="0"/>
              </a:rPr>
              <a:t>Alpha Date (Enter date of assessment)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Arial" panose="020B0604020202020204" pitchFamily="34" charset="0"/>
              </a:rPr>
              <a:t>Urine Specific Gravity (</a:t>
            </a:r>
            <a:r>
              <a:rPr lang="en-US" altLang="en-US" sz="2000" i="1" dirty="0" smtClean="0">
                <a:cs typeface="Arial" panose="020B0604020202020204" pitchFamily="34" charset="0"/>
              </a:rPr>
              <a:t>Click on “Pass”</a:t>
            </a:r>
            <a:r>
              <a:rPr lang="en-US" altLang="en-US" sz="2000" dirty="0" smtClean="0">
                <a:cs typeface="Arial" panose="020B0604020202020204" pitchFamily="34" charset="0"/>
              </a:rPr>
              <a:t>. If the specific gravity is 1.026 or above, click “No” and do not proceed any further.  The wrestler may not be assessed for 48 hours). 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Arial" panose="020B0604020202020204" pitchFamily="34" charset="0"/>
              </a:rPr>
              <a:t>Must enter if they failed hydration testing along with alpha date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</p:spTree>
  </p:cSld>
  <p:clrMapOvr>
    <a:masterClrMapping/>
  </p:clrMapOvr>
  <p:transition>
    <p:blinds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Input of Data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cs typeface="Arial" panose="020B0604020202020204" pitchFamily="34" charset="0"/>
              </a:rPr>
              <a:t>Continue to enter the following information from the Individual Profile Form if passed hydration test. </a:t>
            </a:r>
          </a:p>
          <a:p>
            <a:pPr lvl="1" eaLnBrk="1" hangingPunct="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cs typeface="Arial" panose="020B0604020202020204" pitchFamily="34" charset="0"/>
              </a:rPr>
              <a:t>Alpha Body Weight (must be verified by entering it twice)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cs typeface="Arial" panose="020B0604020202020204" pitchFamily="34" charset="0"/>
              </a:rPr>
              <a:t>Skin-Fold Measurements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lvl="2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cs typeface="Arial" panose="020B0604020202020204" pitchFamily="34" charset="0"/>
              </a:rPr>
              <a:t>Enter the raw data from the </a:t>
            </a:r>
            <a:r>
              <a:rPr lang="en-US" altLang="en-US" dirty="0" err="1" smtClean="0">
                <a:cs typeface="Arial" panose="020B0604020202020204" pitchFamily="34" charset="0"/>
              </a:rPr>
              <a:t>skinfold</a:t>
            </a:r>
            <a:r>
              <a:rPr lang="en-US" altLang="en-US" dirty="0" smtClean="0">
                <a:cs typeface="Arial" panose="020B0604020202020204" pitchFamily="34" charset="0"/>
              </a:rPr>
              <a:t> caliper measurements.</a:t>
            </a:r>
          </a:p>
        </p:txBody>
      </p:sp>
    </p:spTree>
  </p:cSld>
  <p:clrMapOvr>
    <a:masterClrMapping/>
  </p:clrMapOvr>
  <p:transition>
    <p:blinds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01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 smtClean="0">
                <a:solidFill>
                  <a:schemeClr val="tx1"/>
                </a:solidFill>
              </a:rPr>
              <a:t>Record Keeping Original Assessment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9248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Must have parent permission form to input athlete’s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Keep parent permission form with individual profile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Keep forms for 1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If athlete needs to appeal or redo hydration testing, a copy of the original individual profile is to accompany the athlete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or be sent to the Assessor conducting the appeal.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Master Assessor can request a copy from General Assessor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Individual profile must have the original assessors name and contact number on actual paper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Compare to measurements in Trackwrestling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General Assessor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 smtClean="0"/>
              <a:t>Cannot instruct others in the technique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Can perform the ORIGINAL assessment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Cannot assess a wrestler from a school with which they currently have a professional relationship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 Can perform a “redo” assessment if a wrestler failed original hydration test, 48 hours have passed and NOT their own wrestler</a:t>
            </a:r>
          </a:p>
          <a:p>
            <a:pPr eaLnBrk="1" hangingPunct="1"/>
            <a:endParaRPr lang="en-US" altLang="en-US" sz="900" dirty="0" smtClean="0"/>
          </a:p>
          <a:p>
            <a:pPr eaLnBrk="1" hangingPunct="1"/>
            <a:endParaRPr lang="en-US" altLang="en-US" dirty="0" smtClean="0"/>
          </a:p>
          <a:p>
            <a:pPr lvl="1" eaLnBrk="1" hangingPunct="1"/>
            <a:endParaRPr lang="en-US" altLang="en-US" b="1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934201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If the Athlete Relocates…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391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If athlete switches schools after the original assessment</a:t>
            </a:r>
          </a:p>
          <a:p>
            <a:pPr lvl="1" eaLnBrk="1" hangingPunct="1"/>
            <a:r>
              <a:rPr lang="en-US" altLang="en-US" sz="2400" dirty="0" smtClean="0"/>
              <a:t>Contact Tyler Brooks with the OHSAA to get wrestler information transferred to new school</a:t>
            </a:r>
          </a:p>
        </p:txBody>
      </p:sp>
    </p:spTree>
  </p:cSld>
  <p:clrMapOvr>
    <a:masterClrMapping/>
  </p:clrMapOvr>
  <p:transition>
    <p:blinds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Appeal Process</a:t>
            </a:r>
          </a:p>
        </p:txBody>
      </p:sp>
    </p:spTree>
  </p:cSld>
  <p:clrMapOvr>
    <a:masterClrMapping/>
  </p:clrMapOvr>
  <p:transition>
    <p:blinds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730250"/>
          </a:xfrm>
        </p:spPr>
        <p:txBody>
          <a:bodyPr/>
          <a:lstStyle/>
          <a:p>
            <a:pPr eaLnBrk="1" hangingPunct="1"/>
            <a:r>
              <a:rPr lang="en-US" altLang="en-US" sz="2900" dirty="0" smtClean="0">
                <a:solidFill>
                  <a:schemeClr val="tx1"/>
                </a:solidFill>
              </a:rPr>
              <a:t>Appeal Process for Body Composition Assessment</a:t>
            </a:r>
            <a:endParaRPr lang="en-US" altLang="en-US" sz="29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066800"/>
            <a:ext cx="7010400" cy="3352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If the wrestler is dissatisfied with his or her body fat measurement they shall be given the opportunity to appeal their results.</a:t>
            </a:r>
          </a:p>
          <a:p>
            <a:pPr eaLnBrk="1" hangingPunct="1">
              <a:buClr>
                <a:schemeClr val="tx1"/>
              </a:buClr>
              <a:buNone/>
            </a:pPr>
            <a:endParaRPr lang="en-US" altLang="en-US" sz="2400" dirty="0" smtClean="0"/>
          </a:p>
          <a:p>
            <a:pPr eaLnBrk="1" hangingPunct="1"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When a master assessor enters appeal data, they must indicate it using the appeal link.  Failure to do so may disqualify results.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85800"/>
          </a:xfrm>
        </p:spPr>
        <p:txBody>
          <a:bodyPr/>
          <a:lstStyle/>
          <a:p>
            <a:r>
              <a:rPr lang="en-US" altLang="en-US" sz="2900" dirty="0" smtClean="0">
                <a:solidFill>
                  <a:schemeClr val="tx1"/>
                </a:solidFill>
              </a:rPr>
              <a:t>Appeal Process for Body Composition Assessment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7315200" cy="518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All steps shall occur within 14 calendar days of the original Alpha Date with day one being the day after the Alpha Date.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1.5</a:t>
            </a:r>
            <a:r>
              <a:rPr lang="en-US" altLang="en-US" sz="2400" b="1" i="1" dirty="0" smtClean="0"/>
              <a:t>%</a:t>
            </a:r>
            <a:r>
              <a:rPr lang="en-US" altLang="en-US" sz="2400" dirty="0" smtClean="0"/>
              <a:t> weight loss per week rule is in effect following the Alpha Date.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This means that in Week 1 (days 1-7 of the appeal window), the wrestler is permitted to lose between 0-1.5% of their body weight and still be eligible for an appeal.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In Week 2 (days 8-14), the wrestler is permitted to lose an additional 1.5% of their body weight and still be eligible for an appeal.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In order to utilize the results of an appeal, the wrestler must compete at their approved lowest minimum weight during an appeal for a lower weight.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ransition>
    <p:blinds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/>
          <a:lstStyle/>
          <a:p>
            <a:r>
              <a:rPr lang="en-US" altLang="en-US" sz="2900" dirty="0" smtClean="0">
                <a:solidFill>
                  <a:schemeClr val="tx1"/>
                </a:solidFill>
              </a:rPr>
              <a:t>Appeal Process for Body Composition Assessment</a:t>
            </a:r>
          </a:p>
        </p:txBody>
      </p:sp>
      <p:sp>
        <p:nvSpPr>
          <p:cNvPr id="60421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Times New Roman" panose="02020603050405020304" pitchFamily="18" charset="0"/>
              </a:rPr>
              <a:t>Two steps in appeal process (all at wrestler’s cost):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Step 1 - Master assessor in area will retest the athlete per testing guidelines within 14 days using skinfold calipers.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cs typeface="Times New Roman" panose="02020603050405020304" pitchFamily="18" charset="0"/>
              </a:rPr>
              <a:t>Must have a parent permission form for appeal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125000"/>
              <a:buNone/>
            </a:pPr>
            <a:endParaRPr lang="en-US" altLang="en-US" sz="18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Only appealing body composition NOT weight.  Must follow 1.5% loss of body weight each week.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125000"/>
              <a:buNone/>
            </a:pP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Step 2 - Either hydrostatic weighing or air displacement (BODPOD 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GS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) may be used for the appeal process.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cs typeface="Times New Roman" panose="02020603050405020304" pitchFamily="18" charset="0"/>
              </a:rPr>
              <a:t>Results of this test are automatically accepted, no further appeal is permitted.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cs typeface="Times New Roman" panose="02020603050405020304" pitchFamily="18" charset="0"/>
              </a:rPr>
              <a:t>Refer to OHSAA website for approved sites for testing.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125000"/>
              <a:buNone/>
            </a:pPr>
            <a:endParaRPr lang="en-US" altLang="en-US" sz="18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Times New Roman" panose="02020603050405020304" pitchFamily="18" charset="0"/>
              </a:rPr>
              <a:t>A wrestler can opt to start at either step.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939088" cy="534988"/>
          </a:xfrm>
        </p:spPr>
        <p:txBody>
          <a:bodyPr/>
          <a:lstStyle/>
          <a:p>
            <a:pPr eaLnBrk="1" hangingPunct="1"/>
            <a:r>
              <a:rPr lang="en-US" altLang="en-US" sz="2900" smtClean="0">
                <a:solidFill>
                  <a:schemeClr val="tx1"/>
                </a:solidFill>
              </a:rPr>
              <a:t>Hydrostatic Weighing for Appeal Process</a:t>
            </a:r>
          </a:p>
        </p:txBody>
      </p:sp>
      <p:pic>
        <p:nvPicPr>
          <p:cNvPr id="61445" name="Picture 102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096000" cy="464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Air Displacement </a:t>
            </a:r>
            <a:r>
              <a:rPr lang="en-US" alt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Plethysmography</a:t>
            </a:r>
            <a:r>
              <a:rPr lang="en-US" alt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(BOD POD) for Appeal Process.</a:t>
            </a:r>
          </a:p>
        </p:txBody>
      </p:sp>
      <p:pic>
        <p:nvPicPr>
          <p:cNvPr id="4102" name="Picture 3" descr="~AUT0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7244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5410200" y="1447800"/>
          <a:ext cx="3248025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Drawing" r:id="rId4" imgW="4096093" imgH="5467512" progId="">
                  <p:embed/>
                </p:oleObj>
              </mc:Choice>
              <mc:Fallback>
                <p:oleObj name="Drawing" r:id="rId4" imgW="4096093" imgH="5467512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47800"/>
                        <a:ext cx="3248025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762000"/>
          </a:xfrm>
        </p:spPr>
        <p:txBody>
          <a:bodyPr/>
          <a:lstStyle/>
          <a:p>
            <a:r>
              <a:rPr lang="en-US" altLang="en-US" sz="2900" dirty="0" smtClean="0">
                <a:solidFill>
                  <a:schemeClr val="tx1"/>
                </a:solidFill>
              </a:rPr>
              <a:t>Appeal Process for Body Composition Assessment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239000" cy="40386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All appeals and assessments must be completed by </a:t>
            </a:r>
            <a:r>
              <a:rPr lang="en-US" altLang="en-US" sz="2400" b="1" u="sng" dirty="0" smtClean="0"/>
              <a:t>January 15, 2016</a:t>
            </a:r>
          </a:p>
          <a:p>
            <a:pPr eaLnBrk="1" hangingPunct="1">
              <a:buClr>
                <a:schemeClr val="tx1"/>
              </a:buClr>
              <a:buNone/>
            </a:pPr>
            <a:endParaRPr lang="en-US" altLang="en-US" sz="2400" b="1" u="sng" dirty="0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Hydrostatic Weighing or Air Displacement assessment facilities must be approved by the OHSAA and the appeal proposal must be submitted to the OHSAA before any assessment occurs.</a:t>
            </a:r>
          </a:p>
        </p:txBody>
      </p:sp>
    </p:spTree>
  </p:cSld>
  <p:clrMapOvr>
    <a:masterClrMapping/>
  </p:clrMapOvr>
  <p:transition>
    <p:blinds dir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altLang="en-US" sz="2900" dirty="0" smtClean="0">
                <a:solidFill>
                  <a:schemeClr val="tx1"/>
                </a:solidFill>
              </a:rPr>
              <a:t>Appeal Process for Body Composition Assessment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7391400" cy="49530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Penalty: A wrestler who weighs in at a weight before the proper amount of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dirty="0" smtClean="0"/>
              <a:t>time </a:t>
            </a:r>
            <a:r>
              <a:rPr lang="en-US" altLang="en-US" sz="2800" dirty="0" smtClean="0">
                <a:cs typeface="Arial" panose="020B0604020202020204" pitchFamily="34" charset="0"/>
              </a:rPr>
              <a:t>has passed to achieve the lowest minimum weight, will be considered an ineligible wrestler and subject to OHSAA regulations and sanctions.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cs typeface="Times New Roman" panose="02020603050405020304" pitchFamily="18" charset="0"/>
              </a:rPr>
              <a:t>A wrestler may compete before or during an appeal only at his or her lowest allowable weight based on the initial assessment.</a:t>
            </a:r>
            <a:r>
              <a:rPr lang="en-US" altLang="en-US" sz="2800" dirty="0" smtClean="0"/>
              <a:t> </a:t>
            </a:r>
          </a:p>
        </p:txBody>
      </p:sp>
    </p:spTree>
  </p:cSld>
  <p:clrMapOvr>
    <a:masterClrMapping/>
  </p:clrMapOvr>
  <p:transition>
    <p:blinds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 smtClean="0"/>
              <a:t>Costs</a:t>
            </a:r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General Assessor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 smtClean="0"/>
              <a:t>Cannot re-test a wrestler if they passed the original assessment.</a:t>
            </a:r>
          </a:p>
          <a:p>
            <a:r>
              <a:rPr lang="en-US" altLang="en-US" sz="2800" dirty="0"/>
              <a:t>No authority in appeals and must refer to the local Master Assessor</a:t>
            </a:r>
          </a:p>
          <a:p>
            <a:r>
              <a:rPr lang="en-US" altLang="en-US" sz="2800" dirty="0"/>
              <a:t>Cannot change an original wrestling assessor's numbers</a:t>
            </a:r>
            <a:r>
              <a:rPr lang="en-US" altLang="en-US" sz="2800" dirty="0" smtClean="0"/>
              <a:t>.</a:t>
            </a:r>
          </a:p>
          <a:p>
            <a:pPr lvl="1"/>
            <a:r>
              <a:rPr lang="en-US" altLang="en-US" sz="2600" dirty="0"/>
              <a:t>Double check numbers before you save</a:t>
            </a:r>
          </a:p>
          <a:p>
            <a:pPr lvl="1"/>
            <a:r>
              <a:rPr lang="en-US" altLang="en-US" sz="2600" dirty="0"/>
              <a:t>Any changes must be </a:t>
            </a:r>
            <a:r>
              <a:rPr lang="en-US" altLang="en-US" sz="2600" dirty="0" smtClean="0"/>
              <a:t>submitted to Tyler Brooks at the OHSAA.</a:t>
            </a:r>
            <a:endParaRPr lang="en-US" altLang="en-US" sz="2600" dirty="0"/>
          </a:p>
          <a:p>
            <a:pPr lvl="1"/>
            <a:r>
              <a:rPr lang="en-US" altLang="en-US" sz="2600" dirty="0"/>
              <a:t>Copy of Individual Profile will need to be provided to Master Assessor</a:t>
            </a:r>
          </a:p>
          <a:p>
            <a:pPr lvl="1"/>
            <a:r>
              <a:rPr lang="en-US" altLang="en-US" sz="2600" dirty="0"/>
              <a:t>Coaches can make name changes and should have roster in computer prior to original test date.</a:t>
            </a:r>
          </a:p>
          <a:p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900" dirty="0" smtClean="0"/>
          </a:p>
          <a:p>
            <a:pPr eaLnBrk="1" hangingPunct="1"/>
            <a:endParaRPr lang="en-US" altLang="en-US" dirty="0" smtClean="0"/>
          </a:p>
          <a:p>
            <a:pPr lvl="1"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026634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24601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Costs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6858000" cy="44958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All costs incurred for the initial assessment and appeal process are the responsibility of the school or parent.</a:t>
            </a:r>
          </a:p>
          <a:p>
            <a:pPr eaLnBrk="1" hangingPunct="1">
              <a:buClr>
                <a:schemeClr val="tx1"/>
              </a:buClr>
              <a:buNone/>
            </a:pPr>
            <a:endParaRPr lang="en-US" altLang="en-US" sz="2400" dirty="0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An assessor may charge up to $5.00 per athlete for each assessment plus $35.00 per hour.  This charge is assessed for any athlete who passes or fails the urine specific gravity test.</a:t>
            </a:r>
          </a:p>
        </p:txBody>
      </p:sp>
    </p:spTree>
  </p:cSld>
  <p:clrMapOvr>
    <a:masterClrMapping/>
  </p:clrMapOvr>
  <p:transition>
    <p:blinds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553201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Costs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924800" cy="5334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cs typeface="Arial" panose="020B0604020202020204" pitchFamily="34" charset="0"/>
              </a:rPr>
              <a:t>An athlete who appeals the initial test will be charged $10.00 for a body fat assessment using </a:t>
            </a:r>
            <a:r>
              <a:rPr lang="en-US" altLang="en-US" sz="2800" dirty="0" err="1" smtClean="0">
                <a:cs typeface="Arial" panose="020B0604020202020204" pitchFamily="34" charset="0"/>
              </a:rPr>
              <a:t>skinfold</a:t>
            </a:r>
            <a:r>
              <a:rPr lang="en-US" altLang="en-US" sz="2800" dirty="0" smtClean="0">
                <a:cs typeface="Arial" panose="020B0604020202020204" pitchFamily="34" charset="0"/>
              </a:rPr>
              <a:t> calipers.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cs typeface="Arial" panose="020B0604020202020204" pitchFamily="34" charset="0"/>
              </a:rPr>
              <a:t>In addition to the </a:t>
            </a:r>
            <a:r>
              <a:rPr lang="en-US" altLang="en-US" sz="2800" b="1" dirty="0" smtClean="0">
                <a:cs typeface="Arial" panose="020B0604020202020204" pitchFamily="34" charset="0"/>
              </a:rPr>
              <a:t>$35</a:t>
            </a:r>
            <a:r>
              <a:rPr lang="en-US" altLang="en-US" sz="2800" dirty="0" smtClean="0">
                <a:cs typeface="Arial" panose="020B0604020202020204" pitchFamily="34" charset="0"/>
              </a:rPr>
              <a:t> per hour charge for services and the $5 per assessment (not exceeding $55.00), OHSAA assessors are permitted to charge mileage at the IRS standard rate whenever travel is required to an assessment location.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cs typeface="Arial" panose="020B0604020202020204" pitchFamily="34" charset="0"/>
              </a:rPr>
              <a:t>Second option—</a:t>
            </a:r>
            <a:r>
              <a:rPr lang="en-US" altLang="en-US" sz="2800" dirty="0" err="1" smtClean="0">
                <a:cs typeface="Arial" panose="020B0604020202020204" pitchFamily="34" charset="0"/>
              </a:rPr>
              <a:t>Bod</a:t>
            </a:r>
            <a:r>
              <a:rPr lang="en-US" altLang="en-US" sz="2800" dirty="0" smtClean="0">
                <a:cs typeface="Arial" panose="020B0604020202020204" pitchFamily="34" charset="0"/>
              </a:rPr>
              <a:t> Pod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Must be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Bod</a:t>
            </a: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Pod GS model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Site approved by OHSAA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Charge up to $75</a:t>
            </a:r>
          </a:p>
        </p:txBody>
      </p:sp>
    </p:spTree>
  </p:cSld>
  <p:clrMapOvr>
    <a:masterClrMapping/>
  </p:clrMapOvr>
  <p:transition>
    <p:blinds dir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477001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Costs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6858000" cy="40386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Arial" panose="020B0604020202020204" pitchFamily="34" charset="0"/>
              </a:rPr>
              <a:t>CLIA lab certification will be obtained by the OHSAA and all assessors will work under that certificate</a:t>
            </a:r>
          </a:p>
          <a:p>
            <a:pPr eaLnBrk="1" hangingPunct="1">
              <a:buClr>
                <a:schemeClr val="tx1"/>
              </a:buClr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 school’s cost for membership in the NWCA is $30.00 and this allows each school access to the Optimal Performance Calculator via Trackwrestling</a:t>
            </a:r>
            <a:r>
              <a:rPr lang="en-US" altLang="en-US" sz="2400" dirty="0" smtClean="0"/>
              <a:t>.</a:t>
            </a:r>
          </a:p>
        </p:txBody>
      </p:sp>
    </p:spTree>
  </p:cSld>
  <p:clrMapOvr>
    <a:masterClrMapping/>
  </p:clrMapOvr>
  <p:transition>
    <p:blinds dir="vert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8991600" cy="838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Weight Loss Plan</a:t>
            </a:r>
            <a:endParaRPr lang="en-US" alt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52413"/>
            <a:ext cx="7124700" cy="731837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Weight Loss Plan (WLP)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59" r="50833" b="46296"/>
          <a:stretch/>
        </p:blipFill>
        <p:spPr>
          <a:xfrm>
            <a:off x="1245235" y="3200400"/>
            <a:ext cx="6593840" cy="3352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6200000">
            <a:off x="2420112" y="58617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80239"/>
            <a:ext cx="8001000" cy="21801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Arial" panose="020B0604020202020204" pitchFamily="34" charset="0"/>
              </a:rPr>
              <a:t>The Weight Loss Plan for a Wrestler is able to be viewed from My Account -&gt; My Transactions -&gt; then select a transaction</a:t>
            </a:r>
          </a:p>
          <a:p>
            <a:pPr eaLnBrk="1" hangingPunct="1">
              <a:buClr>
                <a:schemeClr val="tx1"/>
              </a:buClr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Times New Roman" panose="02020603050405020304" pitchFamily="18" charset="0"/>
              </a:rPr>
              <a:t>After selecting a transaction then click the little blue symbol by the wrestler’s name to view the WLP.</a:t>
            </a:r>
            <a:endParaRPr lang="en-US" altLang="en-US" sz="2400" dirty="0" smtClean="0"/>
          </a:p>
        </p:txBody>
      </p:sp>
    </p:spTree>
  </p:cSld>
  <p:clrMapOvr>
    <a:masterClrMapping/>
  </p:clrMapOvr>
  <p:transition>
    <p:blinds dir="vert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629401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Summary (1 of 2)</a:t>
            </a:r>
          </a:p>
        </p:txBody>
      </p:sp>
      <p:sp>
        <p:nvSpPr>
          <p:cNvPr id="8499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7315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Done in pen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Assessor who did failed hydration test or </a:t>
            </a:r>
            <a:r>
              <a:rPr lang="en-US" altLang="en-US" sz="2400" dirty="0" err="1" smtClean="0"/>
              <a:t>skinfold</a:t>
            </a:r>
            <a:r>
              <a:rPr lang="en-US" altLang="en-US" sz="2400" dirty="0" smtClean="0"/>
              <a:t> signs individual profile form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Keep paper work for 1 year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Cannot test or retest your own athlete if they fail the hydration test except master assessor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Can use other brands of specific gravity strips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Can charge up to $40 for retest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Must put in failed hydration test immediately in computer/same day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Scale:  Digital, measured to the tenth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 smtClean="0"/>
              <a:t>Skinfold</a:t>
            </a:r>
            <a:r>
              <a:rPr lang="en-US" altLang="en-US" sz="2400" dirty="0" smtClean="0"/>
              <a:t>--Measure until you get 3 tests within a mm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200" dirty="0" smtClean="0"/>
          </a:p>
        </p:txBody>
      </p:sp>
    </p:spTree>
  </p:cSld>
  <p:clrMapOvr>
    <a:masterClrMapping/>
  </p:clrMapOvr>
  <p:transition>
    <p:blinds dir="vert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629401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Summary (2 of 2)</a:t>
            </a:r>
          </a:p>
        </p:txBody>
      </p:sp>
      <p:sp>
        <p:nvSpPr>
          <p:cNvPr id="8499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7315200" cy="5638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Cannot change an original wrestling assessor's numbers.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 smtClean="0"/>
              <a:t>Double check numbers before you save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 smtClean="0"/>
              <a:t>Any incorrect numbers that are in a committed transaction can only be changed by Tyler Brooks.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 smtClean="0"/>
              <a:t>Copy of Individual Profile will need to be provided to Master Assessor in the event of an appeal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 smtClean="0"/>
              <a:t>Coaches can make name changes and should have roster in computer prior to original test date.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Any ethics that are violated will be reported to OHSAA and the professionals organization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Must report change of email/phone number to Tyler Brooks at the OHSAA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Coaches role: put in roster on Trackwrestling prior to testing</a:t>
            </a:r>
            <a:endParaRPr lang="en-US" altLang="en-US" sz="12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200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86022" name="Picture 4" descr="OHSAA new LOGO_Color 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363502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WordArt 5"/>
          <p:cNvSpPr>
            <a:spLocks noChangeArrowheads="1" noChangeShapeType="1" noTextEdit="1"/>
          </p:cNvSpPr>
          <p:nvPr/>
        </p:nvSpPr>
        <p:spPr bwMode="auto">
          <a:xfrm>
            <a:off x="2286000" y="3581400"/>
            <a:ext cx="427196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7620000" cy="1447800"/>
          </a:xfrm>
        </p:spPr>
        <p:txBody>
          <a:bodyPr>
            <a:noAutofit/>
          </a:bodyPr>
          <a:lstStyle/>
          <a:p>
            <a:pPr algn="ctr"/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your participation in the</a:t>
            </a:r>
          </a:p>
          <a:p>
            <a:pPr algn="ctr"/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OHSAA Wrestling Weight Management Program!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General Assessor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Any report of changing numbers outside of these guidelines will be reported to the ethics committee of the professional’s organization and the </a:t>
            </a:r>
            <a:r>
              <a:rPr lang="en-US" altLang="en-US" sz="2800" dirty="0" smtClean="0"/>
              <a:t>OHSAA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Will no longer be qualified to be an Assessor if ethic codes have been violated or if OHSAA has found fault for a minimum of one year and subject to additional penalties and sanctions imposed by the OHSAA Commissioner.</a:t>
            </a:r>
          </a:p>
          <a:p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900" dirty="0" smtClean="0"/>
          </a:p>
          <a:p>
            <a:pPr eaLnBrk="1" hangingPunct="1"/>
            <a:endParaRPr lang="en-US" altLang="en-US" dirty="0" smtClean="0"/>
          </a:p>
          <a:p>
            <a:pPr lvl="1"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836606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1055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Requirements of a General Assessor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It is considered a “conflict of interest” for an active coach, at any level, to become an OHSAA-approved Master or General Assessor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Coaches are only allowed to perform clerical and organizational duties during the assessment process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7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The General Assessor may be subject to a random sample test to substantiate the quality and consistency of his or her measurements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b="1" i="1" dirty="0" smtClean="0"/>
              <a:t>NEW</a:t>
            </a:r>
            <a:r>
              <a:rPr lang="en-US" altLang="en-US" sz="2400" dirty="0" smtClean="0"/>
              <a:t> Assessor candidates must submit to a training session of 1 hour classroom instruction and 1 hour of practical training, and an annual educational update as designated by the OHSAA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Bring Lange Skinfolds and calibration 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Wear appropriate clothes for skinfold testing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5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4876</TotalTime>
  <Words>4891</Words>
  <Application>Microsoft Office PowerPoint</Application>
  <PresentationFormat>Overhead</PresentationFormat>
  <Paragraphs>569</Paragraphs>
  <Slides>77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Arial Narrow</vt:lpstr>
      <vt:lpstr>Script MT Bold</vt:lpstr>
      <vt:lpstr>Times New Roman</vt:lpstr>
      <vt:lpstr>Trebuchet MS</vt:lpstr>
      <vt:lpstr>Wingdings</vt:lpstr>
      <vt:lpstr>Wingdings 3</vt:lpstr>
      <vt:lpstr>WP MathA</vt:lpstr>
      <vt:lpstr>Facet</vt:lpstr>
      <vt:lpstr>Drawing</vt:lpstr>
      <vt:lpstr>PowerPoint Presentation</vt:lpstr>
      <vt:lpstr>Becoming and Maintaining Master and General Assessor Status</vt:lpstr>
      <vt:lpstr>Master Assessor </vt:lpstr>
      <vt:lpstr>Master Assessor</vt:lpstr>
      <vt:lpstr>New Master Assessor</vt:lpstr>
      <vt:lpstr>General Assessor</vt:lpstr>
      <vt:lpstr>General Assessor</vt:lpstr>
      <vt:lpstr>General Assessor</vt:lpstr>
      <vt:lpstr>Requirements of a General Assessor</vt:lpstr>
      <vt:lpstr>Requirements of a General Assessor</vt:lpstr>
      <vt:lpstr>Medical Professionals Eligible to Become General Assessor</vt:lpstr>
      <vt:lpstr>Re-Certification</vt:lpstr>
      <vt:lpstr>Re-Certification</vt:lpstr>
      <vt:lpstr>Re-Certification of General Assessor Status</vt:lpstr>
      <vt:lpstr>When Required by OHSAA: Re-Certification of General Assessor Status</vt:lpstr>
      <vt:lpstr>Testing Procedures</vt:lpstr>
      <vt:lpstr>Preparing Athletes for the Test</vt:lpstr>
      <vt:lpstr>Preparing Athletes for the Test</vt:lpstr>
      <vt:lpstr>Preparing Athletes for the Test</vt:lpstr>
      <vt:lpstr>Preparing Athletes for the Test</vt:lpstr>
      <vt:lpstr>Material Needs</vt:lpstr>
      <vt:lpstr>Assessment Setting Restrictions</vt:lpstr>
      <vt:lpstr>Assessment Setting Restrictions</vt:lpstr>
      <vt:lpstr>Assessment Setting Restrictions</vt:lpstr>
      <vt:lpstr>Urine Test Dipsticks</vt:lpstr>
      <vt:lpstr>Responsibility of Assessment Site</vt:lpstr>
      <vt:lpstr>Responsibility of Assessment Site</vt:lpstr>
      <vt:lpstr>Lange Skinfold Calipers</vt:lpstr>
      <vt:lpstr>Calibration Block</vt:lpstr>
      <vt:lpstr>  Step #1  Assessment</vt:lpstr>
      <vt:lpstr>Step #2 Assessment of Hydration Status</vt:lpstr>
      <vt:lpstr>Step #2 Assessment of Hydration Status </vt:lpstr>
      <vt:lpstr>Step #2 Assessment of Hydration Status</vt:lpstr>
      <vt:lpstr>Step #2 Assessment of Hydration Status</vt:lpstr>
      <vt:lpstr>Step #2 Assessment of Hydration Status</vt:lpstr>
      <vt:lpstr>Step #2 Assessment of Hydration Status</vt:lpstr>
      <vt:lpstr>Step #2 Assessment of Hydration Status</vt:lpstr>
      <vt:lpstr>Trackwrestling - www.trackwrestling.com</vt:lpstr>
      <vt:lpstr>TrackWrestling – Login Procedure </vt:lpstr>
      <vt:lpstr>Logging Into Your Profile: Click on “OPC”</vt:lpstr>
      <vt:lpstr>Click on “Login” next to “15-16 High School Boys”, including entering assessments for females</vt:lpstr>
      <vt:lpstr>In the “Season Login” box, input your username and password, then click the right-facing arrow.</vt:lpstr>
      <vt:lpstr>Step #3 Assessment of Body Composition: Percent Body Fat</vt:lpstr>
      <vt:lpstr>Skinfold Calipers</vt:lpstr>
      <vt:lpstr>Protocol for Taking Skinfolds</vt:lpstr>
      <vt:lpstr>Skinfold Protocol (continued)</vt:lpstr>
      <vt:lpstr>PowerPoint Presentation</vt:lpstr>
      <vt:lpstr>PowerPoint Presentation</vt:lpstr>
      <vt:lpstr>PowerPoint Presentation</vt:lpstr>
      <vt:lpstr>Initial Assessment – Input Measurements</vt:lpstr>
      <vt:lpstr>For Female wrestlers:</vt:lpstr>
      <vt:lpstr>Data Input</vt:lpstr>
      <vt:lpstr>Inputting the Data on Trackwrestling</vt:lpstr>
      <vt:lpstr>Input of Data</vt:lpstr>
      <vt:lpstr>Initial Assessment – Select Wrestler</vt:lpstr>
      <vt:lpstr>Initial Assessment – Input Measurements</vt:lpstr>
      <vt:lpstr>Input of Data</vt:lpstr>
      <vt:lpstr>Input of Data</vt:lpstr>
      <vt:lpstr>Record Keeping Original Assessment</vt:lpstr>
      <vt:lpstr>If the Athlete Relocates…</vt:lpstr>
      <vt:lpstr>Appeal Process</vt:lpstr>
      <vt:lpstr>Appeal Process for Body Composition Assessment</vt:lpstr>
      <vt:lpstr>Appeal Process for Body Composition Assessment</vt:lpstr>
      <vt:lpstr>Appeal Process for Body Composition Assessment</vt:lpstr>
      <vt:lpstr>Hydrostatic Weighing for Appeal Process</vt:lpstr>
      <vt:lpstr>Air Displacement Plethysmography (BOD POD) for Appeal Process.</vt:lpstr>
      <vt:lpstr>Appeal Process for Body Composition Assessment</vt:lpstr>
      <vt:lpstr>Appeal Process for Body Composition Assessment</vt:lpstr>
      <vt:lpstr>Costs</vt:lpstr>
      <vt:lpstr>Costs</vt:lpstr>
      <vt:lpstr>Costs</vt:lpstr>
      <vt:lpstr>Costs</vt:lpstr>
      <vt:lpstr>Weight Loss Plan</vt:lpstr>
      <vt:lpstr>Weight Loss Plan (WLP)</vt:lpstr>
      <vt:lpstr>Summary (1 of 2)</vt:lpstr>
      <vt:lpstr>Summary (2 of 2)</vt:lpstr>
      <vt:lpstr>PowerPoint Presentation</vt:lpstr>
    </vt:vector>
  </TitlesOfParts>
  <Manager>OHSAA</Manager>
  <Company>Ohio Athletic Trainer's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OHSAA WMPS</dc:title>
  <dc:subject>Ohio High School Wrestling Weight Management Program</dc:subject>
  <dc:creator>Brad E. Morgan A.T.C. L.A.T.</dc:creator>
  <cp:keywords>Ohio Wrestling Weight Management Program</cp:keywords>
  <cp:lastModifiedBy>Aaron McPherson</cp:lastModifiedBy>
  <cp:revision>236</cp:revision>
  <cp:lastPrinted>1601-01-01T00:00:00Z</cp:lastPrinted>
  <dcterms:created xsi:type="dcterms:W3CDTF">1601-01-01T00:00:00Z</dcterms:created>
  <dcterms:modified xsi:type="dcterms:W3CDTF">2015-10-09T19:28:36Z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itor">
    <vt:lpwstr>OATA Secondary School Committee</vt:lpwstr>
  </property>
  <property fmtid="{D5CDD505-2E9C-101B-9397-08002B2CF9AE}" pid="3" name="Date completed">
    <vt:filetime>2006-05-27T04:00:00Z</vt:filetime>
  </property>
  <property fmtid="{D5CDD505-2E9C-101B-9397-08002B2CF9AE}" pid="4" name="Document number">
    <vt:r8>1</vt:r8>
  </property>
</Properties>
</file>